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image" Target="../media/image-11-19.png"/><Relationship Id="rId20" Type="http://schemas.openxmlformats.org/officeDocument/2006/relationships/image" Target="../media/image-11-20.png"/><Relationship Id="rId21" Type="http://schemas.openxmlformats.org/officeDocument/2006/relationships/image" Target="../media/image-11-21.png"/><Relationship Id="rId22" Type="http://schemas.openxmlformats.org/officeDocument/2006/relationships/image" Target="../media/image-11-22.png"/><Relationship Id="rId23" Type="http://schemas.openxmlformats.org/officeDocument/2006/relationships/image" Target="../media/image-11-23.png"/><Relationship Id="rId24" Type="http://schemas.openxmlformats.org/officeDocument/2006/relationships/image" Target="../media/image-11-24.png"/><Relationship Id="rId25" Type="http://schemas.openxmlformats.org/officeDocument/2006/relationships/image" Target="../media/image-11-25.png"/><Relationship Id="rId26" Type="http://schemas.openxmlformats.org/officeDocument/2006/relationships/slideLayout" Target="../slideLayouts/slideLayout1.xml"/><Relationship Id="rId2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image" Target="../media/image-12-15.png"/><Relationship Id="rId16" Type="http://schemas.openxmlformats.org/officeDocument/2006/relationships/image" Target="../media/image-12-16.png"/><Relationship Id="rId17" Type="http://schemas.openxmlformats.org/officeDocument/2006/relationships/image" Target="../media/image-12-17.png"/><Relationship Id="rId18" Type="http://schemas.openxmlformats.org/officeDocument/2006/relationships/image" Target="../media/image-12-18.png"/><Relationship Id="rId19" Type="http://schemas.openxmlformats.org/officeDocument/2006/relationships/image" Target="../media/image-12-19.png"/><Relationship Id="rId20" Type="http://schemas.openxmlformats.org/officeDocument/2006/relationships/image" Target="../media/image-12-20.png"/><Relationship Id="rId21" Type="http://schemas.openxmlformats.org/officeDocument/2006/relationships/image" Target="../media/image-12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image" Target="../media/image-13-14.png"/><Relationship Id="rId15" Type="http://schemas.openxmlformats.org/officeDocument/2006/relationships/image" Target="../media/image-13-15.png"/><Relationship Id="rId16" Type="http://schemas.openxmlformats.org/officeDocument/2006/relationships/image" Target="../media/image-13-16.png"/><Relationship Id="rId17" Type="http://schemas.openxmlformats.org/officeDocument/2006/relationships/image" Target="../media/image-13-17.png"/><Relationship Id="rId18" Type="http://schemas.openxmlformats.org/officeDocument/2006/relationships/image" Target="../media/image-13-18.png"/><Relationship Id="rId19" Type="http://schemas.openxmlformats.org/officeDocument/2006/relationships/image" Target="../media/image-13-19.png"/><Relationship Id="rId20" Type="http://schemas.openxmlformats.org/officeDocument/2006/relationships/image" Target="../media/image-13-20.png"/><Relationship Id="rId21" Type="http://schemas.openxmlformats.org/officeDocument/2006/relationships/image" Target="../media/image-13-21.png"/><Relationship Id="rId22" Type="http://schemas.openxmlformats.org/officeDocument/2006/relationships/image" Target="../media/image-13-22.png"/><Relationship Id="rId23" Type="http://schemas.openxmlformats.org/officeDocument/2006/relationships/image" Target="../media/image-13-23.png"/><Relationship Id="rId24" Type="http://schemas.openxmlformats.org/officeDocument/2006/relationships/image" Target="../media/image-13-24.png"/><Relationship Id="rId25" Type="http://schemas.openxmlformats.org/officeDocument/2006/relationships/image" Target="../media/image-13-25.png"/><Relationship Id="rId26" Type="http://schemas.openxmlformats.org/officeDocument/2006/relationships/image" Target="../media/image-13-26.png"/><Relationship Id="rId27" Type="http://schemas.openxmlformats.org/officeDocument/2006/relationships/image" Target="../media/image-13-27.png"/><Relationship Id="rId28" Type="http://schemas.openxmlformats.org/officeDocument/2006/relationships/image" Target="../media/image-13-28.png"/><Relationship Id="rId29" Type="http://schemas.openxmlformats.org/officeDocument/2006/relationships/image" Target="../media/image-13-29.png"/><Relationship Id="rId30" Type="http://schemas.openxmlformats.org/officeDocument/2006/relationships/image" Target="../media/image-13-30.png"/><Relationship Id="rId31" Type="http://schemas.openxmlformats.org/officeDocument/2006/relationships/image" Target="../media/image-13-31.png"/><Relationship Id="rId32" Type="http://schemas.openxmlformats.org/officeDocument/2006/relationships/image" Target="../media/image-13-32.png"/><Relationship Id="rId33" Type="http://schemas.openxmlformats.org/officeDocument/2006/relationships/slideLayout" Target="../slideLayouts/slideLayout1.xml"/><Relationship Id="rId3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png"/><Relationship Id="rId12" Type="http://schemas.openxmlformats.org/officeDocument/2006/relationships/image" Target="../media/image-14-12.png"/><Relationship Id="rId13" Type="http://schemas.openxmlformats.org/officeDocument/2006/relationships/image" Target="../media/image-14-13.png"/><Relationship Id="rId14" Type="http://schemas.openxmlformats.org/officeDocument/2006/relationships/image" Target="../media/image-14-14.png"/><Relationship Id="rId15" Type="http://schemas.openxmlformats.org/officeDocument/2006/relationships/image" Target="../media/image-14-15.png"/><Relationship Id="rId16" Type="http://schemas.openxmlformats.org/officeDocument/2006/relationships/image" Target="../media/image-14-16.png"/><Relationship Id="rId17" Type="http://schemas.openxmlformats.org/officeDocument/2006/relationships/image" Target="../media/image-14-17.png"/><Relationship Id="rId18" Type="http://schemas.openxmlformats.org/officeDocument/2006/relationships/image" Target="../media/image-14-18.png"/><Relationship Id="rId19" Type="http://schemas.openxmlformats.org/officeDocument/2006/relationships/image" Target="../media/image-14-19.png"/><Relationship Id="rId20" Type="http://schemas.openxmlformats.org/officeDocument/2006/relationships/image" Target="../media/image-14-20.png"/><Relationship Id="rId21" Type="http://schemas.openxmlformats.org/officeDocument/2006/relationships/image" Target="../media/image-14-21.png"/><Relationship Id="rId22" Type="http://schemas.openxmlformats.org/officeDocument/2006/relationships/image" Target="../media/image-14-22.png"/><Relationship Id="rId23" Type="http://schemas.openxmlformats.org/officeDocument/2006/relationships/image" Target="../media/image-14-23.png"/><Relationship Id="rId24" Type="http://schemas.openxmlformats.org/officeDocument/2006/relationships/image" Target="../media/image-14-24.png"/><Relationship Id="rId25" Type="http://schemas.openxmlformats.org/officeDocument/2006/relationships/image" Target="../media/image-14-25.png"/><Relationship Id="rId26" Type="http://schemas.openxmlformats.org/officeDocument/2006/relationships/image" Target="../media/image-14-26.png"/><Relationship Id="rId27" Type="http://schemas.openxmlformats.org/officeDocument/2006/relationships/image" Target="../media/image-14-27.png"/><Relationship Id="rId28" Type="http://schemas.openxmlformats.org/officeDocument/2006/relationships/image" Target="../media/image-14-28.png"/><Relationship Id="rId29" Type="http://schemas.openxmlformats.org/officeDocument/2006/relationships/image" Target="../media/image-14-29.png"/><Relationship Id="rId30" Type="http://schemas.openxmlformats.org/officeDocument/2006/relationships/image" Target="../media/image-14-30.png"/><Relationship Id="rId31" Type="http://schemas.openxmlformats.org/officeDocument/2006/relationships/image" Target="../media/image-14-31.png"/><Relationship Id="rId32" Type="http://schemas.openxmlformats.org/officeDocument/2006/relationships/image" Target="../media/image-14-32.png"/><Relationship Id="rId33" Type="http://schemas.openxmlformats.org/officeDocument/2006/relationships/image" Target="../media/image-14-33.png"/><Relationship Id="rId34" Type="http://schemas.openxmlformats.org/officeDocument/2006/relationships/image" Target="../media/image-14-34.png"/><Relationship Id="rId35" Type="http://schemas.openxmlformats.org/officeDocument/2006/relationships/image" Target="../media/image-14-35.png"/><Relationship Id="rId36" Type="http://schemas.openxmlformats.org/officeDocument/2006/relationships/image" Target="../media/image-14-36.png"/><Relationship Id="rId37" Type="http://schemas.openxmlformats.org/officeDocument/2006/relationships/image" Target="../media/image-14-37.png"/><Relationship Id="rId38" Type="http://schemas.openxmlformats.org/officeDocument/2006/relationships/image" Target="../media/image-14-38.png"/><Relationship Id="rId39" Type="http://schemas.openxmlformats.org/officeDocument/2006/relationships/image" Target="../media/image-14-39.png"/><Relationship Id="rId40" Type="http://schemas.openxmlformats.org/officeDocument/2006/relationships/image" Target="../media/image-14-40.png"/><Relationship Id="rId41" Type="http://schemas.openxmlformats.org/officeDocument/2006/relationships/image" Target="../media/image-14-41.png"/><Relationship Id="rId42" Type="http://schemas.openxmlformats.org/officeDocument/2006/relationships/image" Target="../media/image-14-42.png"/><Relationship Id="rId43" Type="http://schemas.openxmlformats.org/officeDocument/2006/relationships/image" Target="../media/image-14-43.png"/><Relationship Id="rId44" Type="http://schemas.openxmlformats.org/officeDocument/2006/relationships/image" Target="../media/image-14-44.png"/><Relationship Id="rId45" Type="http://schemas.openxmlformats.org/officeDocument/2006/relationships/image" Target="../media/image-14-45.png"/><Relationship Id="rId46" Type="http://schemas.openxmlformats.org/officeDocument/2006/relationships/image" Target="../media/image-14-46.png"/><Relationship Id="rId47" Type="http://schemas.openxmlformats.org/officeDocument/2006/relationships/image" Target="../media/image-14-47.png"/><Relationship Id="rId48" Type="http://schemas.openxmlformats.org/officeDocument/2006/relationships/image" Target="../media/image-14-48.png"/><Relationship Id="rId49" Type="http://schemas.openxmlformats.org/officeDocument/2006/relationships/image" Target="../media/image-14-49.png"/><Relationship Id="rId50" Type="http://schemas.openxmlformats.org/officeDocument/2006/relationships/image" Target="../media/image-14-50.png"/><Relationship Id="rId51" Type="http://schemas.openxmlformats.org/officeDocument/2006/relationships/image" Target="../media/image-14-51.png"/><Relationship Id="rId52" Type="http://schemas.openxmlformats.org/officeDocument/2006/relationships/image" Target="../media/image-14-52.png"/><Relationship Id="rId53" Type="http://schemas.openxmlformats.org/officeDocument/2006/relationships/image" Target="../media/image-14-53.png"/><Relationship Id="rId54" Type="http://schemas.openxmlformats.org/officeDocument/2006/relationships/image" Target="../media/image-14-54.png"/><Relationship Id="rId55" Type="http://schemas.openxmlformats.org/officeDocument/2006/relationships/slideLayout" Target="../slideLayouts/slideLayout1.xml"/><Relationship Id="rId5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png"/><Relationship Id="rId12" Type="http://schemas.openxmlformats.org/officeDocument/2006/relationships/image" Target="../media/image-15-12.png"/><Relationship Id="rId13" Type="http://schemas.openxmlformats.org/officeDocument/2006/relationships/image" Target="../media/image-15-13.png"/><Relationship Id="rId14" Type="http://schemas.openxmlformats.org/officeDocument/2006/relationships/image" Target="../media/image-15-14.png"/><Relationship Id="rId15" Type="http://schemas.openxmlformats.org/officeDocument/2006/relationships/image" Target="../media/image-15-15.png"/><Relationship Id="rId16" Type="http://schemas.openxmlformats.org/officeDocument/2006/relationships/image" Target="../media/image-15-16.png"/><Relationship Id="rId17" Type="http://schemas.openxmlformats.org/officeDocument/2006/relationships/image" Target="../media/image-15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image" Target="../media/image-16-9.png"/><Relationship Id="rId10" Type="http://schemas.openxmlformats.org/officeDocument/2006/relationships/image" Target="../media/image-16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image" Target="../media/image-3-19.png"/><Relationship Id="rId20" Type="http://schemas.openxmlformats.org/officeDocument/2006/relationships/image" Target="../media/image-3-20.png"/><Relationship Id="rId21" Type="http://schemas.openxmlformats.org/officeDocument/2006/relationships/image" Target="../media/image-3-21.png"/><Relationship Id="rId22" Type="http://schemas.openxmlformats.org/officeDocument/2006/relationships/image" Target="../media/image-3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image" Target="../media/image-4-22.png"/><Relationship Id="rId23" Type="http://schemas.openxmlformats.org/officeDocument/2006/relationships/image" Target="../media/image-4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image" Target="../media/image-7-26.png"/><Relationship Id="rId27" Type="http://schemas.openxmlformats.org/officeDocument/2006/relationships/image" Target="../media/image-7-27.png"/><Relationship Id="rId28" Type="http://schemas.openxmlformats.org/officeDocument/2006/relationships/image" Target="../media/image-7-28.png"/><Relationship Id="rId29" Type="http://schemas.openxmlformats.org/officeDocument/2006/relationships/image" Target="../media/image-7-29.png"/><Relationship Id="rId30" Type="http://schemas.openxmlformats.org/officeDocument/2006/relationships/image" Target="../media/image-7-30.png"/><Relationship Id="rId31" Type="http://schemas.openxmlformats.org/officeDocument/2006/relationships/image" Target="../media/image-7-31.png"/><Relationship Id="rId32" Type="http://schemas.openxmlformats.org/officeDocument/2006/relationships/slideLayout" Target="../slideLayouts/slideLayout1.xml"/><Relationship Id="rId3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image" Target="../media/image-8-21.png"/><Relationship Id="rId22" Type="http://schemas.openxmlformats.org/officeDocument/2006/relationships/image" Target="../media/image-8-22.png"/><Relationship Id="rId23" Type="http://schemas.openxmlformats.org/officeDocument/2006/relationships/image" Target="../media/image-8-23.png"/><Relationship Id="rId24" Type="http://schemas.openxmlformats.org/officeDocument/2006/relationships/image" Target="../media/image-8-24.png"/><Relationship Id="rId25" Type="http://schemas.openxmlformats.org/officeDocument/2006/relationships/image" Target="../media/image-8-25.png"/><Relationship Id="rId26" Type="http://schemas.openxmlformats.org/officeDocument/2006/relationships/image" Target="../media/image-8-26.png"/><Relationship Id="rId27" Type="http://schemas.openxmlformats.org/officeDocument/2006/relationships/image" Target="../media/image-8-27.png"/><Relationship Id="rId28" Type="http://schemas.openxmlformats.org/officeDocument/2006/relationships/image" Target="../media/image-8-28.png"/><Relationship Id="rId29" Type="http://schemas.openxmlformats.org/officeDocument/2006/relationships/image" Target="../media/image-8-29.png"/><Relationship Id="rId30" Type="http://schemas.openxmlformats.org/officeDocument/2006/relationships/image" Target="../media/image-8-30.png"/><Relationship Id="rId31" Type="http://schemas.openxmlformats.org/officeDocument/2006/relationships/image" Target="../media/image-8-31.png"/><Relationship Id="rId32" Type="http://schemas.openxmlformats.org/officeDocument/2006/relationships/image" Target="../media/image-8-32.png"/><Relationship Id="rId33" Type="http://schemas.openxmlformats.org/officeDocument/2006/relationships/image" Target="../media/image-8-33.png"/><Relationship Id="rId34" Type="http://schemas.openxmlformats.org/officeDocument/2006/relationships/image" Target="../media/image-8-34.png"/><Relationship Id="rId35" Type="http://schemas.openxmlformats.org/officeDocument/2006/relationships/image" Target="../media/image-8-35.png"/><Relationship Id="rId36" Type="http://schemas.openxmlformats.org/officeDocument/2006/relationships/image" Target="../media/image-8-36.png"/><Relationship Id="rId37" Type="http://schemas.openxmlformats.org/officeDocument/2006/relationships/slideLayout" Target="../slideLayouts/slideLayout1.xml"/><Relationship Id="rId3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image" Target="../media/image-9-23.png"/><Relationship Id="rId24" Type="http://schemas.openxmlformats.org/officeDocument/2006/relationships/image" Target="../media/image-9-24.png"/><Relationship Id="rId25" Type="http://schemas.openxmlformats.org/officeDocument/2006/relationships/image" Target="../media/image-9-25.png"/><Relationship Id="rId26" Type="http://schemas.openxmlformats.org/officeDocument/2006/relationships/image" Target="../media/image-9-26.png"/><Relationship Id="rId27" Type="http://schemas.openxmlformats.org/officeDocument/2006/relationships/image" Target="../media/image-9-27.png"/><Relationship Id="rId28" Type="http://schemas.openxmlformats.org/officeDocument/2006/relationships/image" Target="../media/image-9-28.png"/><Relationship Id="rId29" Type="http://schemas.openxmlformats.org/officeDocument/2006/relationships/image" Target="../media/image-9-29.png"/><Relationship Id="rId30" Type="http://schemas.openxmlformats.org/officeDocument/2006/relationships/image" Target="../media/image-9-30.png"/><Relationship Id="rId31" Type="http://schemas.openxmlformats.org/officeDocument/2006/relationships/image" Target="../media/image-9-31.png"/><Relationship Id="rId32" Type="http://schemas.openxmlformats.org/officeDocument/2006/relationships/image" Target="../media/image-9-32.png"/><Relationship Id="rId33" Type="http://schemas.openxmlformats.org/officeDocument/2006/relationships/image" Target="../media/image-9-33.png"/><Relationship Id="rId34" Type="http://schemas.openxmlformats.org/officeDocument/2006/relationships/image" Target="../media/image-9-34.png"/><Relationship Id="rId35" Type="http://schemas.openxmlformats.org/officeDocument/2006/relationships/image" Target="../media/image-9-35.png"/><Relationship Id="rId36" Type="http://schemas.openxmlformats.org/officeDocument/2006/relationships/image" Target="../media/image-9-36.png"/><Relationship Id="rId37" Type="http://schemas.openxmlformats.org/officeDocument/2006/relationships/image" Target="../media/image-9-37.png"/><Relationship Id="rId38" Type="http://schemas.openxmlformats.org/officeDocument/2006/relationships/image" Target="../media/image-9-38.png"/><Relationship Id="rId39" Type="http://schemas.openxmlformats.org/officeDocument/2006/relationships/slideLayout" Target="../slideLayouts/slideLayout1.xml"/><Relationship Id="rId4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786188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53" y="6286500"/>
            <a:ext cx="133350" cy="152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188" y="6324600"/>
            <a:ext cx="76200" cy="76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788" y="6286500"/>
            <a:ext cx="1905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8735" y="6324600"/>
            <a:ext cx="76200" cy="762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335" y="6286500"/>
            <a:ext cx="152400" cy="1524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706880" y="2033588"/>
            <a:ext cx="877824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67E8F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Machine Learning</a:t>
            </a:r>
            <a:endParaRPr lang="en-US" sz="5400" dirty="0"/>
          </a:p>
        </p:txBody>
      </p:sp>
      <p:sp>
        <p:nvSpPr>
          <p:cNvPr id="11" name="Text 1"/>
          <p:cNvSpPr/>
          <p:nvPr/>
        </p:nvSpPr>
        <p:spPr>
          <a:xfrm>
            <a:off x="2438400" y="2947988"/>
            <a:ext cx="7315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ML</a:t>
            </a:r>
            <a:endParaRPr lang="en-US" sz="3600" dirty="0"/>
          </a:p>
        </p:txBody>
      </p:sp>
      <p:sp>
        <p:nvSpPr>
          <p:cNvPr id="12" name="Text 2"/>
          <p:cNvSpPr/>
          <p:nvPr/>
        </p:nvSpPr>
        <p:spPr>
          <a:xfrm>
            <a:off x="2438400" y="4205288"/>
            <a:ext cx="73152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science of enabling computers to learn from experience and improve performance without explicit programming</a:t>
            </a:r>
            <a:endParaRPr lang="en-US" sz="1500" dirty="0"/>
          </a:p>
        </p:txBody>
      </p:sp>
      <p:sp>
        <p:nvSpPr>
          <p:cNvPr id="13" name="Text 3"/>
          <p:cNvSpPr/>
          <p:nvPr/>
        </p:nvSpPr>
        <p:spPr>
          <a:xfrm>
            <a:off x="4558903" y="6248400"/>
            <a:ext cx="43666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</a:t>
            </a:r>
            <a:endParaRPr lang="en-US" sz="1200" dirty="0"/>
          </a:p>
        </p:txBody>
      </p:sp>
      <p:sp>
        <p:nvSpPr>
          <p:cNvPr id="14" name="Text 4"/>
          <p:cNvSpPr/>
          <p:nvPr/>
        </p:nvSpPr>
        <p:spPr>
          <a:xfrm>
            <a:off x="5570488" y="6248400"/>
            <a:ext cx="9910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Algorithms</a:t>
            </a:r>
            <a:endParaRPr lang="en-US" sz="1200" dirty="0"/>
          </a:p>
        </p:txBody>
      </p:sp>
      <p:sp>
        <p:nvSpPr>
          <p:cNvPr id="15" name="Text 5"/>
          <p:cNvSpPr/>
          <p:nvPr/>
        </p:nvSpPr>
        <p:spPr>
          <a:xfrm>
            <a:off x="7005935" y="6248400"/>
            <a:ext cx="100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Predictions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57300"/>
            <a:ext cx="5562600" cy="6477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1336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219325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819400"/>
            <a:ext cx="476250" cy="4762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2905125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3505200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25" y="3590925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4305300"/>
            <a:ext cx="5562600" cy="914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4457700"/>
            <a:ext cx="171450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1257300"/>
            <a:ext cx="5562600" cy="914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4600" y="2400300"/>
            <a:ext cx="3810000" cy="23812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5067300"/>
            <a:ext cx="1752600" cy="11049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29600" y="5067300"/>
            <a:ext cx="1752600" cy="11049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43900" y="52197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34600" y="5067300"/>
            <a:ext cx="1752600" cy="11049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48900" y="5219700"/>
            <a:ext cx="152400" cy="1524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2510433" y="285750"/>
            <a:ext cx="860536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Feature Engineering &amp; Data Splitting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457200" y="1257300"/>
            <a:ext cx="541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Feature Engineering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457200" y="1638300"/>
            <a:ext cx="64922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Creating effective features makes models more accurate.</a:t>
            </a:r>
            <a:endParaRPr lang="en-US" sz="1350" dirty="0"/>
          </a:p>
        </p:txBody>
      </p:sp>
      <p:sp>
        <p:nvSpPr>
          <p:cNvPr id="23" name="Text 3"/>
          <p:cNvSpPr/>
          <p:nvPr/>
        </p:nvSpPr>
        <p:spPr>
          <a:xfrm>
            <a:off x="933450" y="2133600"/>
            <a:ext cx="437715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Feature Selection</a:t>
            </a:r>
            <a:endParaRPr lang="en-US" sz="1500" dirty="0"/>
          </a:p>
        </p:txBody>
      </p:sp>
      <p:sp>
        <p:nvSpPr>
          <p:cNvPr id="24" name="Text 4"/>
          <p:cNvSpPr/>
          <p:nvPr/>
        </p:nvSpPr>
        <p:spPr>
          <a:xfrm>
            <a:off x="933450" y="2400300"/>
            <a:ext cx="43771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Keep relevant features, remove irrelevant ones.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933450" y="2819400"/>
            <a:ext cx="3495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Feature Creation</a:t>
            </a:r>
            <a:endParaRPr lang="en-US" sz="1500" dirty="0"/>
          </a:p>
        </p:txBody>
      </p:sp>
      <p:sp>
        <p:nvSpPr>
          <p:cNvPr id="26" name="Text 6"/>
          <p:cNvSpPr/>
          <p:nvPr/>
        </p:nvSpPr>
        <p:spPr>
          <a:xfrm>
            <a:off x="933450" y="3086100"/>
            <a:ext cx="34950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Combine features to create new ones.</a:t>
            </a:r>
            <a:endParaRPr lang="en-US" sz="1200" dirty="0"/>
          </a:p>
        </p:txBody>
      </p:sp>
      <p:sp>
        <p:nvSpPr>
          <p:cNvPr id="27" name="Text 7"/>
          <p:cNvSpPr/>
          <p:nvPr/>
        </p:nvSpPr>
        <p:spPr>
          <a:xfrm>
            <a:off x="933450" y="3505200"/>
            <a:ext cx="482881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Dimensionality Reduction</a:t>
            </a:r>
            <a:endParaRPr lang="en-US" sz="1500" dirty="0"/>
          </a:p>
        </p:txBody>
      </p:sp>
      <p:sp>
        <p:nvSpPr>
          <p:cNvPr id="28" name="Text 8"/>
          <p:cNvSpPr/>
          <p:nvPr/>
        </p:nvSpPr>
        <p:spPr>
          <a:xfrm>
            <a:off x="933450" y="3771900"/>
            <a:ext cx="482881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PCA to simplify data while retaining information.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742950" y="4476750"/>
            <a:ext cx="145464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Insight</a:t>
            </a:r>
            <a:endParaRPr lang="en-US" sz="1500" dirty="0"/>
          </a:p>
        </p:txBody>
      </p:sp>
      <p:sp>
        <p:nvSpPr>
          <p:cNvPr id="30" name="Text 10"/>
          <p:cNvSpPr/>
          <p:nvPr/>
        </p:nvSpPr>
        <p:spPr>
          <a:xfrm>
            <a:off x="457200" y="4838700"/>
            <a:ext cx="63093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Good features lead to better model accuracy.</a:t>
            </a:r>
            <a:endParaRPr lang="en-US" sz="1200" dirty="0"/>
          </a:p>
        </p:txBody>
      </p:sp>
      <p:sp>
        <p:nvSpPr>
          <p:cNvPr id="31" name="Text 11"/>
          <p:cNvSpPr/>
          <p:nvPr/>
        </p:nvSpPr>
        <p:spPr>
          <a:xfrm>
            <a:off x="6477000" y="1257300"/>
            <a:ext cx="541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Splitting</a:t>
            </a:r>
            <a:endParaRPr lang="en-US" sz="1800" dirty="0"/>
          </a:p>
        </p:txBody>
      </p:sp>
      <p:sp>
        <p:nvSpPr>
          <p:cNvPr id="32" name="Text 12"/>
          <p:cNvSpPr/>
          <p:nvPr/>
        </p:nvSpPr>
        <p:spPr>
          <a:xfrm>
            <a:off x="6477000" y="1638300"/>
            <a:ext cx="54102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Divide data into training, validation, and test sets for fair evaluation.</a:t>
            </a:r>
            <a:endParaRPr lang="en-US" sz="1350" dirty="0"/>
          </a:p>
        </p:txBody>
      </p:sp>
      <p:sp>
        <p:nvSpPr>
          <p:cNvPr id="33" name="Text 13"/>
          <p:cNvSpPr/>
          <p:nvPr/>
        </p:nvSpPr>
        <p:spPr>
          <a:xfrm>
            <a:off x="6438900" y="5181600"/>
            <a:ext cx="153304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⚒️  Training Set</a:t>
            </a:r>
            <a:endParaRPr lang="en-US" sz="1200" dirty="0"/>
          </a:p>
        </p:txBody>
      </p:sp>
      <p:sp>
        <p:nvSpPr>
          <p:cNvPr id="34" name="Text 14"/>
          <p:cNvSpPr/>
          <p:nvPr/>
        </p:nvSpPr>
        <p:spPr>
          <a:xfrm>
            <a:off x="6438900" y="5486400"/>
            <a:ext cx="1828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~70% of data</a:t>
            </a:r>
            <a:endParaRPr lang="en-US" sz="1050" dirty="0"/>
          </a:p>
        </p:txBody>
      </p:sp>
      <p:sp>
        <p:nvSpPr>
          <p:cNvPr id="35" name="Text 15"/>
          <p:cNvSpPr/>
          <p:nvPr/>
        </p:nvSpPr>
        <p:spPr>
          <a:xfrm>
            <a:off x="6438900" y="5676900"/>
            <a:ext cx="1524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Used to train the model</a:t>
            </a:r>
            <a:endParaRPr lang="en-US" sz="1050" dirty="0"/>
          </a:p>
        </p:txBody>
      </p:sp>
      <p:sp>
        <p:nvSpPr>
          <p:cNvPr id="36" name="Text 16"/>
          <p:cNvSpPr/>
          <p:nvPr/>
        </p:nvSpPr>
        <p:spPr>
          <a:xfrm>
            <a:off x="8572500" y="5181600"/>
            <a:ext cx="14475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Validation Set</a:t>
            </a:r>
            <a:endParaRPr lang="en-US" sz="1200" dirty="0"/>
          </a:p>
        </p:txBody>
      </p:sp>
      <p:sp>
        <p:nvSpPr>
          <p:cNvPr id="37" name="Text 17"/>
          <p:cNvSpPr/>
          <p:nvPr/>
        </p:nvSpPr>
        <p:spPr>
          <a:xfrm>
            <a:off x="8343900" y="5486400"/>
            <a:ext cx="1828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~20% of data</a:t>
            </a:r>
            <a:endParaRPr lang="en-US" sz="1050" dirty="0"/>
          </a:p>
        </p:txBody>
      </p:sp>
      <p:sp>
        <p:nvSpPr>
          <p:cNvPr id="38" name="Text 18"/>
          <p:cNvSpPr/>
          <p:nvPr/>
        </p:nvSpPr>
        <p:spPr>
          <a:xfrm>
            <a:off x="8343900" y="5676900"/>
            <a:ext cx="1524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Used to tune hyperparameters</a:t>
            </a:r>
            <a:endParaRPr lang="en-US" sz="1050" dirty="0"/>
          </a:p>
        </p:txBody>
      </p:sp>
      <p:sp>
        <p:nvSpPr>
          <p:cNvPr id="39" name="Text 19"/>
          <p:cNvSpPr/>
          <p:nvPr/>
        </p:nvSpPr>
        <p:spPr>
          <a:xfrm>
            <a:off x="10477500" y="5181600"/>
            <a:ext cx="8276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Test Set</a:t>
            </a:r>
            <a:endParaRPr lang="en-US" sz="1200" dirty="0"/>
          </a:p>
        </p:txBody>
      </p:sp>
      <p:sp>
        <p:nvSpPr>
          <p:cNvPr id="40" name="Text 20"/>
          <p:cNvSpPr/>
          <p:nvPr/>
        </p:nvSpPr>
        <p:spPr>
          <a:xfrm>
            <a:off x="10248900" y="5486400"/>
            <a:ext cx="1828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~10% of data</a:t>
            </a:r>
            <a:endParaRPr lang="en-US" sz="1050" dirty="0"/>
          </a:p>
        </p:txBody>
      </p:sp>
      <p:sp>
        <p:nvSpPr>
          <p:cNvPr id="41" name="Text 21"/>
          <p:cNvSpPr/>
          <p:nvPr/>
        </p:nvSpPr>
        <p:spPr>
          <a:xfrm>
            <a:off x="10248900" y="5676900"/>
            <a:ext cx="1524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Used to evaluate final performance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81100"/>
            <a:ext cx="5715000" cy="9144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47900"/>
            <a:ext cx="5715000" cy="647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2362200"/>
            <a:ext cx="342900" cy="419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243840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009900"/>
            <a:ext cx="5715000" cy="647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" y="3124200"/>
            <a:ext cx="342900" cy="419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" y="3200400"/>
            <a:ext cx="190500" cy="266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3771900"/>
            <a:ext cx="5715000" cy="6477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900" y="3886200"/>
            <a:ext cx="342900" cy="4191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100" y="396240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4572000"/>
            <a:ext cx="5715000" cy="11049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4752975"/>
            <a:ext cx="133350" cy="1714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0" y="1181100"/>
            <a:ext cx="5715000" cy="914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2247900"/>
            <a:ext cx="5715000" cy="2362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2819400"/>
            <a:ext cx="381000" cy="4572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53200" y="296227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8900" y="3390900"/>
            <a:ext cx="381000" cy="4572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53200" y="3533775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38900" y="3962400"/>
            <a:ext cx="381000" cy="4572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53200" y="4105275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48400" y="4762500"/>
            <a:ext cx="5715000" cy="11049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00800" y="4943475"/>
            <a:ext cx="171450" cy="17145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00800" y="5257800"/>
            <a:ext cx="2705100" cy="4572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501479" y="285750"/>
            <a:ext cx="6226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Selection &amp; Training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381000" y="1181100"/>
            <a:ext cx="556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Selection</a:t>
            </a:r>
            <a:endParaRPr lang="en-US" sz="1800" dirty="0"/>
          </a:p>
        </p:txBody>
      </p:sp>
      <p:sp>
        <p:nvSpPr>
          <p:cNvPr id="29" name="Text 2"/>
          <p:cNvSpPr/>
          <p:nvPr/>
        </p:nvSpPr>
        <p:spPr>
          <a:xfrm>
            <a:off x="381000" y="1562100"/>
            <a:ext cx="5562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Choose the right algorithm based on the type of problem and data characteristics.</a:t>
            </a:r>
            <a:endParaRPr lang="en-US" sz="1350" dirty="0"/>
          </a:p>
        </p:txBody>
      </p:sp>
      <p:sp>
        <p:nvSpPr>
          <p:cNvPr id="30" name="Text 3"/>
          <p:cNvSpPr/>
          <p:nvPr/>
        </p:nvSpPr>
        <p:spPr>
          <a:xfrm>
            <a:off x="800100" y="2362200"/>
            <a:ext cx="215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Regression</a:t>
            </a:r>
            <a:endParaRPr lang="en-US" sz="1200" dirty="0"/>
          </a:p>
        </p:txBody>
      </p:sp>
      <p:sp>
        <p:nvSpPr>
          <p:cNvPr id="31" name="Text 4"/>
          <p:cNvSpPr/>
          <p:nvPr/>
        </p:nvSpPr>
        <p:spPr>
          <a:xfrm>
            <a:off x="800100" y="2590800"/>
            <a:ext cx="25908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Linear Regression, Decision Tree</a:t>
            </a:r>
            <a:endParaRPr lang="en-US" sz="1050" dirty="0"/>
          </a:p>
        </p:txBody>
      </p:sp>
      <p:sp>
        <p:nvSpPr>
          <p:cNvPr id="32" name="Text 5"/>
          <p:cNvSpPr/>
          <p:nvPr/>
        </p:nvSpPr>
        <p:spPr>
          <a:xfrm>
            <a:off x="800100" y="3124200"/>
            <a:ext cx="28412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Classification</a:t>
            </a:r>
            <a:endParaRPr lang="en-US" sz="1200" dirty="0"/>
          </a:p>
        </p:txBody>
      </p:sp>
      <p:sp>
        <p:nvSpPr>
          <p:cNvPr id="33" name="Text 6"/>
          <p:cNvSpPr/>
          <p:nvPr/>
        </p:nvSpPr>
        <p:spPr>
          <a:xfrm>
            <a:off x="800100" y="3352800"/>
            <a:ext cx="28412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Logistic Regression, Random Forest</a:t>
            </a:r>
            <a:endParaRPr lang="en-US" sz="1050" dirty="0"/>
          </a:p>
        </p:txBody>
      </p:sp>
      <p:sp>
        <p:nvSpPr>
          <p:cNvPr id="34" name="Text 7"/>
          <p:cNvSpPr/>
          <p:nvPr/>
        </p:nvSpPr>
        <p:spPr>
          <a:xfrm>
            <a:off x="800100" y="3886200"/>
            <a:ext cx="215592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Clustering</a:t>
            </a:r>
            <a:endParaRPr lang="en-US" sz="1200" dirty="0"/>
          </a:p>
        </p:txBody>
      </p:sp>
      <p:sp>
        <p:nvSpPr>
          <p:cNvPr id="35" name="Text 8"/>
          <p:cNvSpPr/>
          <p:nvPr/>
        </p:nvSpPr>
        <p:spPr>
          <a:xfrm>
            <a:off x="800100" y="4114800"/>
            <a:ext cx="25871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K-Means, Hierarchical Clustering</a:t>
            </a:r>
            <a:endParaRPr lang="en-US" sz="1050" dirty="0"/>
          </a:p>
        </p:txBody>
      </p:sp>
      <p:sp>
        <p:nvSpPr>
          <p:cNvPr id="36" name="Text 9"/>
          <p:cNvSpPr/>
          <p:nvPr/>
        </p:nvSpPr>
        <p:spPr>
          <a:xfrm>
            <a:off x="590550" y="4724400"/>
            <a:ext cx="541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Example</a:t>
            </a:r>
            <a:endParaRPr lang="en-US" sz="1350" dirty="0"/>
          </a:p>
        </p:txBody>
      </p:sp>
      <p:sp>
        <p:nvSpPr>
          <p:cNvPr id="37" name="Text 10"/>
          <p:cNvSpPr/>
          <p:nvPr/>
        </p:nvSpPr>
        <p:spPr>
          <a:xfrm>
            <a:off x="381000" y="5067300"/>
            <a:ext cx="5410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Logistic Regression to classify spam emails based on features like sender, subject, and content.</a:t>
            </a:r>
            <a:endParaRPr lang="en-US" sz="1200" dirty="0"/>
          </a:p>
        </p:txBody>
      </p:sp>
      <p:sp>
        <p:nvSpPr>
          <p:cNvPr id="38" name="Text 11"/>
          <p:cNvSpPr/>
          <p:nvPr/>
        </p:nvSpPr>
        <p:spPr>
          <a:xfrm>
            <a:off x="6400800" y="1181100"/>
            <a:ext cx="556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Training</a:t>
            </a:r>
            <a:endParaRPr lang="en-US" sz="1800" dirty="0"/>
          </a:p>
        </p:txBody>
      </p:sp>
      <p:sp>
        <p:nvSpPr>
          <p:cNvPr id="39" name="Text 12"/>
          <p:cNvSpPr/>
          <p:nvPr/>
        </p:nvSpPr>
        <p:spPr>
          <a:xfrm>
            <a:off x="6400800" y="1562100"/>
            <a:ext cx="5562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model learns from training data by adjusting parameters to minimize prediction errors.</a:t>
            </a:r>
            <a:endParaRPr lang="en-US" sz="1350" dirty="0"/>
          </a:p>
        </p:txBody>
      </p:sp>
      <p:sp>
        <p:nvSpPr>
          <p:cNvPr id="40" name="Text 13"/>
          <p:cNvSpPr/>
          <p:nvPr/>
        </p:nvSpPr>
        <p:spPr>
          <a:xfrm>
            <a:off x="6438900" y="2438400"/>
            <a:ext cx="5334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Training Process</a:t>
            </a:r>
            <a:endParaRPr lang="en-US" sz="1500" dirty="0"/>
          </a:p>
        </p:txBody>
      </p:sp>
      <p:sp>
        <p:nvSpPr>
          <p:cNvPr id="41" name="Text 14"/>
          <p:cNvSpPr/>
          <p:nvPr/>
        </p:nvSpPr>
        <p:spPr>
          <a:xfrm>
            <a:off x="6934200" y="2819400"/>
            <a:ext cx="4838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Algorithms learn relationships between input features and target outputs</a:t>
            </a:r>
            <a:endParaRPr lang="en-US" sz="1200" dirty="0"/>
          </a:p>
        </p:txBody>
      </p:sp>
      <p:sp>
        <p:nvSpPr>
          <p:cNvPr id="42" name="Text 15"/>
          <p:cNvSpPr/>
          <p:nvPr/>
        </p:nvSpPr>
        <p:spPr>
          <a:xfrm>
            <a:off x="6934200" y="3505200"/>
            <a:ext cx="5806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Adjusts internal parameters to minimize error</a:t>
            </a:r>
            <a:endParaRPr lang="en-US" sz="1200" dirty="0"/>
          </a:p>
        </p:txBody>
      </p:sp>
      <p:sp>
        <p:nvSpPr>
          <p:cNvPr id="43" name="Text 16"/>
          <p:cNvSpPr/>
          <p:nvPr/>
        </p:nvSpPr>
        <p:spPr>
          <a:xfrm>
            <a:off x="6934200" y="4076700"/>
            <a:ext cx="5806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Training time depends on data size and complexity</a:t>
            </a:r>
            <a:endParaRPr lang="en-US" sz="1200" dirty="0"/>
          </a:p>
        </p:txBody>
      </p:sp>
      <p:sp>
        <p:nvSpPr>
          <p:cNvPr id="44" name="Text 17"/>
          <p:cNvSpPr/>
          <p:nvPr/>
        </p:nvSpPr>
        <p:spPr>
          <a:xfrm>
            <a:off x="6648450" y="4914900"/>
            <a:ext cx="541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Training vs. Testing</a:t>
            </a:r>
            <a:endParaRPr lang="en-US" sz="1350" dirty="0"/>
          </a:p>
        </p:txBody>
      </p:sp>
      <p:sp>
        <p:nvSpPr>
          <p:cNvPr id="45" name="Text 18"/>
          <p:cNvSpPr/>
          <p:nvPr/>
        </p:nvSpPr>
        <p:spPr>
          <a:xfrm>
            <a:off x="6400800" y="5257800"/>
            <a:ext cx="2590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Training</a:t>
            </a:r>
            <a:endParaRPr lang="en-US" sz="1200" dirty="0"/>
          </a:p>
        </p:txBody>
      </p:sp>
      <p:sp>
        <p:nvSpPr>
          <p:cNvPr id="46" name="Text 19"/>
          <p:cNvSpPr/>
          <p:nvPr/>
        </p:nvSpPr>
        <p:spPr>
          <a:xfrm>
            <a:off x="6141720" y="5524500"/>
            <a:ext cx="31089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learns from data</a:t>
            </a:r>
            <a:endParaRPr lang="en-US" sz="1050" dirty="0"/>
          </a:p>
        </p:txBody>
      </p:sp>
      <p:sp>
        <p:nvSpPr>
          <p:cNvPr id="47" name="Text 20"/>
          <p:cNvSpPr/>
          <p:nvPr/>
        </p:nvSpPr>
        <p:spPr>
          <a:xfrm>
            <a:off x="9220200" y="5257800"/>
            <a:ext cx="2590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Testing</a:t>
            </a:r>
            <a:endParaRPr lang="en-US" sz="1200" dirty="0"/>
          </a:p>
        </p:txBody>
      </p:sp>
      <p:sp>
        <p:nvSpPr>
          <p:cNvPr id="48" name="Text 21"/>
          <p:cNvSpPr/>
          <p:nvPr/>
        </p:nvSpPr>
        <p:spPr>
          <a:xfrm>
            <a:off x="8961120" y="5524500"/>
            <a:ext cx="31089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Evaluate model performance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81100"/>
            <a:ext cx="5715000" cy="54483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3716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5" y="1457325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2952750"/>
            <a:ext cx="5334000" cy="609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" y="3638550"/>
            <a:ext cx="5334000" cy="609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4324350"/>
            <a:ext cx="5334000" cy="609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" y="5086350"/>
            <a:ext cx="5334000" cy="685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5238750"/>
            <a:ext cx="1143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1181100"/>
            <a:ext cx="5715000" cy="54483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1371600"/>
            <a:ext cx="476250" cy="4762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2725" y="1457325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29908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340995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394335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4781550"/>
            <a:ext cx="17145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900" y="5086350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8900" y="539115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38900" y="5734050"/>
            <a:ext cx="5334000" cy="6858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53200" y="5886450"/>
            <a:ext cx="114300" cy="1524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1858863" y="285750"/>
            <a:ext cx="1016912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Evaluation &amp; Hyperparameter Tuning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1009650" y="1457325"/>
            <a:ext cx="266819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Evaluation</a:t>
            </a:r>
            <a:endParaRPr lang="en-US" sz="1800" dirty="0"/>
          </a:p>
        </p:txBody>
      </p:sp>
      <p:sp>
        <p:nvSpPr>
          <p:cNvPr id="25" name="Text 2"/>
          <p:cNvSpPr/>
          <p:nvPr/>
        </p:nvSpPr>
        <p:spPr>
          <a:xfrm>
            <a:off x="419100" y="2000250"/>
            <a:ext cx="5334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Evaluating how well the trained model performs on unseen (test) data to assess its accuracy and reliability.</a:t>
            </a:r>
            <a:endParaRPr lang="en-US" sz="1200" dirty="0"/>
          </a:p>
        </p:txBody>
      </p:sp>
      <p:sp>
        <p:nvSpPr>
          <p:cNvPr id="26" name="Text 3"/>
          <p:cNvSpPr/>
          <p:nvPr/>
        </p:nvSpPr>
        <p:spPr>
          <a:xfrm>
            <a:off x="419100" y="2609850"/>
            <a:ext cx="5334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Evaluation Metrics:</a:t>
            </a:r>
            <a:endParaRPr lang="en-US" sz="1500" dirty="0"/>
          </a:p>
        </p:txBody>
      </p:sp>
      <p:sp>
        <p:nvSpPr>
          <p:cNvPr id="27" name="Text 4"/>
          <p:cNvSpPr/>
          <p:nvPr/>
        </p:nvSpPr>
        <p:spPr>
          <a:xfrm>
            <a:off x="495300" y="302895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Classification:</a:t>
            </a:r>
            <a:endParaRPr lang="en-US" sz="1200" dirty="0"/>
          </a:p>
        </p:txBody>
      </p:sp>
      <p:sp>
        <p:nvSpPr>
          <p:cNvPr id="28" name="Text 5"/>
          <p:cNvSpPr/>
          <p:nvPr/>
        </p:nvSpPr>
        <p:spPr>
          <a:xfrm>
            <a:off x="495300" y="3257550"/>
            <a:ext cx="62179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Accuracy, Precision, Recall, F1-Score, Confusion Matrix</a:t>
            </a:r>
            <a:endParaRPr lang="en-US" sz="1200" dirty="0"/>
          </a:p>
        </p:txBody>
      </p:sp>
      <p:sp>
        <p:nvSpPr>
          <p:cNvPr id="29" name="Text 6"/>
          <p:cNvSpPr/>
          <p:nvPr/>
        </p:nvSpPr>
        <p:spPr>
          <a:xfrm>
            <a:off x="495300" y="371475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Regression:</a:t>
            </a:r>
            <a:endParaRPr lang="en-US" sz="1200" dirty="0"/>
          </a:p>
        </p:txBody>
      </p:sp>
      <p:sp>
        <p:nvSpPr>
          <p:cNvPr id="30" name="Text 7"/>
          <p:cNvSpPr/>
          <p:nvPr/>
        </p:nvSpPr>
        <p:spPr>
          <a:xfrm>
            <a:off x="495300" y="394335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MSE, RMSE, R² Score</a:t>
            </a:r>
            <a:endParaRPr lang="en-US" sz="1200" dirty="0"/>
          </a:p>
        </p:txBody>
      </p:sp>
      <p:sp>
        <p:nvSpPr>
          <p:cNvPr id="31" name="Text 8"/>
          <p:cNvSpPr/>
          <p:nvPr/>
        </p:nvSpPr>
        <p:spPr>
          <a:xfrm>
            <a:off x="495300" y="440055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7E22C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Clustering:</a:t>
            </a:r>
            <a:endParaRPr lang="en-US" sz="1200" dirty="0"/>
          </a:p>
        </p:txBody>
      </p:sp>
      <p:sp>
        <p:nvSpPr>
          <p:cNvPr id="32" name="Text 9"/>
          <p:cNvSpPr/>
          <p:nvPr/>
        </p:nvSpPr>
        <p:spPr>
          <a:xfrm>
            <a:off x="495300" y="462915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Silhouette Score, Inertia</a:t>
            </a:r>
            <a:endParaRPr lang="en-US" sz="1200" dirty="0"/>
          </a:p>
        </p:txBody>
      </p:sp>
      <p:sp>
        <p:nvSpPr>
          <p:cNvPr id="33" name="Text 10"/>
          <p:cNvSpPr/>
          <p:nvPr/>
        </p:nvSpPr>
        <p:spPr>
          <a:xfrm>
            <a:off x="723900" y="5200650"/>
            <a:ext cx="491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model with 92% accuracy on test data is considered strong if it generalizes well to new data.</a:t>
            </a:r>
            <a:endParaRPr lang="en-US" sz="1200" dirty="0"/>
          </a:p>
        </p:txBody>
      </p:sp>
      <p:sp>
        <p:nvSpPr>
          <p:cNvPr id="34" name="Text 11"/>
          <p:cNvSpPr/>
          <p:nvPr/>
        </p:nvSpPr>
        <p:spPr>
          <a:xfrm>
            <a:off x="7029450" y="1457325"/>
            <a:ext cx="368117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Hyperparameter Tuning</a:t>
            </a:r>
            <a:endParaRPr lang="en-US" sz="1800" dirty="0"/>
          </a:p>
        </p:txBody>
      </p:sp>
      <p:sp>
        <p:nvSpPr>
          <p:cNvPr id="35" name="Text 12"/>
          <p:cNvSpPr/>
          <p:nvPr/>
        </p:nvSpPr>
        <p:spPr>
          <a:xfrm>
            <a:off x="6438900" y="2000250"/>
            <a:ext cx="5334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Optimizing algorithm hyperparameters to improve model performance and prevent overfitting.</a:t>
            </a:r>
            <a:endParaRPr lang="en-US" sz="1200" dirty="0"/>
          </a:p>
        </p:txBody>
      </p:sp>
      <p:sp>
        <p:nvSpPr>
          <p:cNvPr id="36" name="Text 13"/>
          <p:cNvSpPr/>
          <p:nvPr/>
        </p:nvSpPr>
        <p:spPr>
          <a:xfrm>
            <a:off x="6438900" y="2609850"/>
            <a:ext cx="5334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Tuning Methods:</a:t>
            </a:r>
            <a:endParaRPr lang="en-US" sz="1500" dirty="0"/>
          </a:p>
        </p:txBody>
      </p:sp>
      <p:sp>
        <p:nvSpPr>
          <p:cNvPr id="37" name="Text 14"/>
          <p:cNvSpPr/>
          <p:nvPr/>
        </p:nvSpPr>
        <p:spPr>
          <a:xfrm>
            <a:off x="6705600" y="2952750"/>
            <a:ext cx="58475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Grid Search: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Exhaustively tests hyperparameter combinations</a:t>
            </a:r>
            <a:endParaRPr lang="en-US" sz="1200" dirty="0"/>
          </a:p>
        </p:txBody>
      </p:sp>
      <p:sp>
        <p:nvSpPr>
          <p:cNvPr id="38" name="Text 15"/>
          <p:cNvSpPr/>
          <p:nvPr/>
        </p:nvSpPr>
        <p:spPr>
          <a:xfrm>
            <a:off x="6705600" y="3257550"/>
            <a:ext cx="5067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Random Search: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Randomly samples hyperparameter combinations</a:t>
            </a:r>
            <a:endParaRPr lang="en-US" sz="1200" dirty="0"/>
          </a:p>
        </p:txBody>
      </p:sp>
      <p:sp>
        <p:nvSpPr>
          <p:cNvPr id="39" name="Text 16"/>
          <p:cNvSpPr/>
          <p:nvPr/>
        </p:nvSpPr>
        <p:spPr>
          <a:xfrm>
            <a:off x="6705600" y="3790950"/>
            <a:ext cx="5067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Bayesian Optimization: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Uses probability to find optimal parameters</a:t>
            </a:r>
            <a:endParaRPr lang="en-US" sz="1200" dirty="0"/>
          </a:p>
        </p:txBody>
      </p:sp>
      <p:sp>
        <p:nvSpPr>
          <p:cNvPr id="40" name="Text 17"/>
          <p:cNvSpPr/>
          <p:nvPr/>
        </p:nvSpPr>
        <p:spPr>
          <a:xfrm>
            <a:off x="6438900" y="4400550"/>
            <a:ext cx="5334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Common Hyperparameters:</a:t>
            </a:r>
            <a:endParaRPr lang="en-US" sz="1500" dirty="0"/>
          </a:p>
        </p:txBody>
      </p:sp>
      <p:sp>
        <p:nvSpPr>
          <p:cNvPr id="41" name="Text 18"/>
          <p:cNvSpPr/>
          <p:nvPr/>
        </p:nvSpPr>
        <p:spPr>
          <a:xfrm>
            <a:off x="6724650" y="4743450"/>
            <a:ext cx="35307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Learning rate (controls training speed)</a:t>
            </a:r>
            <a:endParaRPr lang="en-US" sz="1200" dirty="0"/>
          </a:p>
        </p:txBody>
      </p:sp>
      <p:sp>
        <p:nvSpPr>
          <p:cNvPr id="42" name="Text 19"/>
          <p:cNvSpPr/>
          <p:nvPr/>
        </p:nvSpPr>
        <p:spPr>
          <a:xfrm>
            <a:off x="6686550" y="5048250"/>
            <a:ext cx="27571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Tree depth (for decision trees)</a:t>
            </a:r>
            <a:endParaRPr lang="en-US" sz="1200" dirty="0"/>
          </a:p>
        </p:txBody>
      </p:sp>
      <p:sp>
        <p:nvSpPr>
          <p:cNvPr id="43" name="Text 20"/>
          <p:cNvSpPr/>
          <p:nvPr/>
        </p:nvSpPr>
        <p:spPr>
          <a:xfrm>
            <a:off x="6705600" y="5353050"/>
            <a:ext cx="42657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Number of estimators (for ensemble methods)</a:t>
            </a:r>
            <a:endParaRPr lang="en-US" sz="1200" dirty="0"/>
          </a:p>
        </p:txBody>
      </p:sp>
      <p:sp>
        <p:nvSpPr>
          <p:cNvPr id="44" name="Text 21"/>
          <p:cNvSpPr/>
          <p:nvPr/>
        </p:nvSpPr>
        <p:spPr>
          <a:xfrm>
            <a:off x="6743700" y="5848350"/>
            <a:ext cx="491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Adjusting the learning rate in a neural network to prevent overfitting and improve generalization.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52600"/>
            <a:ext cx="5676900" cy="4381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9812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" y="20955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6957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42291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4762500"/>
            <a:ext cx="1905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5295900"/>
            <a:ext cx="5219700" cy="609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5429250"/>
            <a:ext cx="104775" cy="1333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1752600"/>
            <a:ext cx="5676900" cy="4381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1981200"/>
            <a:ext cx="571500" cy="5715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1775" y="2095500"/>
            <a:ext cx="285750" cy="3429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36957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42291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4762500"/>
            <a:ext cx="1905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5295900"/>
            <a:ext cx="5219700" cy="6096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53200" y="5429250"/>
            <a:ext cx="104775" cy="1333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94234" y="6362700"/>
            <a:ext cx="1266379" cy="4572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84734" y="6505575"/>
            <a:ext cx="13335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60613" y="6581775"/>
            <a:ext cx="762000" cy="1905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22613" y="6362700"/>
            <a:ext cx="1191667" cy="4572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13113" y="6505575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14280" y="6581775"/>
            <a:ext cx="762000" cy="1905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76280" y="6362700"/>
            <a:ext cx="1237357" cy="4572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66780" y="6505575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713637" y="6581775"/>
            <a:ext cx="762000" cy="1905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475637" y="6362700"/>
            <a:ext cx="1284684" cy="4572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666137" y="6505575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760321" y="6581775"/>
            <a:ext cx="762000" cy="1905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522321" y="6362700"/>
            <a:ext cx="1175445" cy="4572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712821" y="6505575"/>
            <a:ext cx="133350" cy="15240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3601343" y="285750"/>
            <a:ext cx="598699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Deployment &amp; Monitoring</a:t>
            </a:r>
            <a:endParaRPr lang="en-US" sz="2700" dirty="0"/>
          </a:p>
        </p:txBody>
      </p:sp>
      <p:sp>
        <p:nvSpPr>
          <p:cNvPr id="35" name="Text 1"/>
          <p:cNvSpPr/>
          <p:nvPr/>
        </p:nvSpPr>
        <p:spPr>
          <a:xfrm>
            <a:off x="304800" y="1257300"/>
            <a:ext cx="138988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After developing a model, the next steps are crucial for real-world success: </a:t>
            </a:r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Deployment</a:t>
            </a:r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and </a:t>
            </a:r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Monitoring</a:t>
            </a:r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500" dirty="0"/>
          </a:p>
        </p:txBody>
      </p:sp>
      <p:sp>
        <p:nvSpPr>
          <p:cNvPr id="36" name="Text 2"/>
          <p:cNvSpPr/>
          <p:nvPr/>
        </p:nvSpPr>
        <p:spPr>
          <a:xfrm>
            <a:off x="1257300" y="2114550"/>
            <a:ext cx="186987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Deployment</a:t>
            </a:r>
            <a:endParaRPr lang="en-US" sz="1800" dirty="0"/>
          </a:p>
        </p:txBody>
      </p:sp>
      <p:sp>
        <p:nvSpPr>
          <p:cNvPr id="37" name="Text 3"/>
          <p:cNvSpPr/>
          <p:nvPr/>
        </p:nvSpPr>
        <p:spPr>
          <a:xfrm>
            <a:off x="533400" y="2705100"/>
            <a:ext cx="5219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Implementing the trained model into a production environment so it can make real-time predictions.</a:t>
            </a:r>
            <a:endParaRPr lang="en-US" sz="1200" dirty="0"/>
          </a:p>
        </p:txBody>
      </p:sp>
      <p:sp>
        <p:nvSpPr>
          <p:cNvPr id="38" name="Text 4"/>
          <p:cNvSpPr/>
          <p:nvPr/>
        </p:nvSpPr>
        <p:spPr>
          <a:xfrm>
            <a:off x="533400" y="3314700"/>
            <a:ext cx="5219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Deployment Options:</a:t>
            </a:r>
            <a:endParaRPr lang="en-US" sz="1350" dirty="0"/>
          </a:p>
        </p:txBody>
      </p:sp>
      <p:sp>
        <p:nvSpPr>
          <p:cNvPr id="39" name="Text 5"/>
          <p:cNvSpPr/>
          <p:nvPr/>
        </p:nvSpPr>
        <p:spPr>
          <a:xfrm>
            <a:off x="800100" y="3676650"/>
            <a:ext cx="2477274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 or Mobile Applications</a:t>
            </a:r>
            <a:endParaRPr lang="en-US" sz="1200" dirty="0"/>
          </a:p>
        </p:txBody>
      </p:sp>
      <p:sp>
        <p:nvSpPr>
          <p:cNvPr id="40" name="Text 6"/>
          <p:cNvSpPr/>
          <p:nvPr/>
        </p:nvSpPr>
        <p:spPr>
          <a:xfrm>
            <a:off x="800100" y="3886200"/>
            <a:ext cx="341542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 ML capabilities directly into apps</a:t>
            </a:r>
            <a:endParaRPr lang="en-US" sz="1050" dirty="0"/>
          </a:p>
        </p:txBody>
      </p:sp>
      <p:sp>
        <p:nvSpPr>
          <p:cNvPr id="41" name="Text 7"/>
          <p:cNvSpPr/>
          <p:nvPr/>
        </p:nvSpPr>
        <p:spPr>
          <a:xfrm>
            <a:off x="838200" y="4210050"/>
            <a:ext cx="1351776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Cloud Services</a:t>
            </a:r>
            <a:endParaRPr lang="en-US" sz="1200" dirty="0"/>
          </a:p>
        </p:txBody>
      </p:sp>
      <p:sp>
        <p:nvSpPr>
          <p:cNvPr id="42" name="Text 8"/>
          <p:cNvSpPr/>
          <p:nvPr/>
        </p:nvSpPr>
        <p:spPr>
          <a:xfrm>
            <a:off x="838200" y="4419600"/>
            <a:ext cx="290607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AWS, Azure, Google Cloud platforms</a:t>
            </a:r>
            <a:endParaRPr lang="en-US" sz="1050" dirty="0"/>
          </a:p>
        </p:txBody>
      </p:sp>
      <p:sp>
        <p:nvSpPr>
          <p:cNvPr id="43" name="Text 9"/>
          <p:cNvSpPr/>
          <p:nvPr/>
        </p:nvSpPr>
        <p:spPr>
          <a:xfrm>
            <a:off x="838200" y="4743450"/>
            <a:ext cx="2329577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APIs or Software Systems</a:t>
            </a:r>
            <a:endParaRPr lang="en-US" sz="1200" dirty="0"/>
          </a:p>
        </p:txBody>
      </p:sp>
      <p:sp>
        <p:nvSpPr>
          <p:cNvPr id="44" name="Text 10"/>
          <p:cNvSpPr/>
          <p:nvPr/>
        </p:nvSpPr>
        <p:spPr>
          <a:xfrm>
            <a:off x="838200" y="4953000"/>
            <a:ext cx="3343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Expose ML capabilities through interfaces</a:t>
            </a:r>
            <a:endParaRPr lang="en-US" sz="1050" dirty="0"/>
          </a:p>
        </p:txBody>
      </p:sp>
      <p:sp>
        <p:nvSpPr>
          <p:cNvPr id="45" name="Text 11"/>
          <p:cNvSpPr/>
          <p:nvPr/>
        </p:nvSpPr>
        <p:spPr>
          <a:xfrm>
            <a:off x="828675" y="5410200"/>
            <a:ext cx="4991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Example:</a:t>
            </a:r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Deploying a credit scoring model into a bank's loan approval system.</a:t>
            </a:r>
            <a:endParaRPr lang="en-US" sz="1050" dirty="0"/>
          </a:p>
        </p:txBody>
      </p:sp>
      <p:sp>
        <p:nvSpPr>
          <p:cNvPr id="46" name="Text 12"/>
          <p:cNvSpPr/>
          <p:nvPr/>
        </p:nvSpPr>
        <p:spPr>
          <a:xfrm>
            <a:off x="7162800" y="2114550"/>
            <a:ext cx="169146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33E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Monitoring</a:t>
            </a:r>
            <a:endParaRPr lang="en-US" sz="1800" dirty="0"/>
          </a:p>
        </p:txBody>
      </p:sp>
      <p:sp>
        <p:nvSpPr>
          <p:cNvPr id="47" name="Text 13"/>
          <p:cNvSpPr/>
          <p:nvPr/>
        </p:nvSpPr>
        <p:spPr>
          <a:xfrm>
            <a:off x="6438900" y="2705100"/>
            <a:ext cx="5219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Continuously tracking model performance to ensure it remains accurate as new data arrives.</a:t>
            </a:r>
            <a:endParaRPr lang="en-US" sz="1200" dirty="0"/>
          </a:p>
        </p:txBody>
      </p:sp>
      <p:sp>
        <p:nvSpPr>
          <p:cNvPr id="48" name="Text 14"/>
          <p:cNvSpPr/>
          <p:nvPr/>
        </p:nvSpPr>
        <p:spPr>
          <a:xfrm>
            <a:off x="6438900" y="3314700"/>
            <a:ext cx="62636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Monitoring Activities:</a:t>
            </a:r>
            <a:endParaRPr lang="en-US" sz="1350" dirty="0"/>
          </a:p>
        </p:txBody>
      </p:sp>
      <p:sp>
        <p:nvSpPr>
          <p:cNvPr id="49" name="Text 15"/>
          <p:cNvSpPr/>
          <p:nvPr/>
        </p:nvSpPr>
        <p:spPr>
          <a:xfrm>
            <a:off x="6705600" y="3676650"/>
            <a:ext cx="1674852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Detect Model Drift</a:t>
            </a:r>
            <a:endParaRPr lang="en-US" sz="1200" dirty="0"/>
          </a:p>
        </p:txBody>
      </p:sp>
      <p:sp>
        <p:nvSpPr>
          <p:cNvPr id="50" name="Text 16"/>
          <p:cNvSpPr/>
          <p:nvPr/>
        </p:nvSpPr>
        <p:spPr>
          <a:xfrm>
            <a:off x="6705600" y="3886200"/>
            <a:ext cx="372671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Identify when model accuracy drops over time</a:t>
            </a:r>
            <a:endParaRPr lang="en-US" sz="1050" dirty="0"/>
          </a:p>
        </p:txBody>
      </p:sp>
      <p:sp>
        <p:nvSpPr>
          <p:cNvPr id="51" name="Text 17"/>
          <p:cNvSpPr/>
          <p:nvPr/>
        </p:nvSpPr>
        <p:spPr>
          <a:xfrm>
            <a:off x="6705600" y="4210050"/>
            <a:ext cx="1622703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 or Retrain</a:t>
            </a:r>
            <a:endParaRPr lang="en-US" sz="1200" dirty="0"/>
          </a:p>
        </p:txBody>
      </p:sp>
      <p:sp>
        <p:nvSpPr>
          <p:cNvPr id="52" name="Text 18"/>
          <p:cNvSpPr/>
          <p:nvPr/>
        </p:nvSpPr>
        <p:spPr>
          <a:xfrm>
            <a:off x="6705600" y="4419600"/>
            <a:ext cx="265033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Refresh the model with new data</a:t>
            </a:r>
            <a:endParaRPr lang="en-US" sz="1050" dirty="0"/>
          </a:p>
        </p:txBody>
      </p:sp>
      <p:sp>
        <p:nvSpPr>
          <p:cNvPr id="53" name="Text 19"/>
          <p:cNvSpPr/>
          <p:nvPr/>
        </p:nvSpPr>
        <p:spPr>
          <a:xfrm>
            <a:off x="6743700" y="4743450"/>
            <a:ext cx="2096691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Maintain Infrastructure</a:t>
            </a:r>
            <a:endParaRPr lang="en-US" sz="1200" dirty="0"/>
          </a:p>
        </p:txBody>
      </p:sp>
      <p:sp>
        <p:nvSpPr>
          <p:cNvPr id="54" name="Text 20"/>
          <p:cNvSpPr/>
          <p:nvPr/>
        </p:nvSpPr>
        <p:spPr>
          <a:xfrm>
            <a:off x="6743700" y="4953000"/>
            <a:ext cx="330898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Keep data pipelines and systems running</a:t>
            </a:r>
            <a:endParaRPr lang="en-US" sz="1050" dirty="0"/>
          </a:p>
        </p:txBody>
      </p:sp>
      <p:sp>
        <p:nvSpPr>
          <p:cNvPr id="55" name="Text 21"/>
          <p:cNvSpPr/>
          <p:nvPr/>
        </p:nvSpPr>
        <p:spPr>
          <a:xfrm>
            <a:off x="6734175" y="5410200"/>
            <a:ext cx="4991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Example:</a:t>
            </a:r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recommendation system retrained monthly to adapt to new user behavior.</a:t>
            </a:r>
            <a:endParaRPr lang="en-US" sz="1050" dirty="0"/>
          </a:p>
        </p:txBody>
      </p:sp>
      <p:sp>
        <p:nvSpPr>
          <p:cNvPr id="56" name="Text 22"/>
          <p:cNvSpPr/>
          <p:nvPr/>
        </p:nvSpPr>
        <p:spPr>
          <a:xfrm>
            <a:off x="1894284" y="6362700"/>
            <a:ext cx="151965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Develop</a:t>
            </a:r>
            <a:endParaRPr lang="en-US" sz="1200" dirty="0"/>
          </a:p>
        </p:txBody>
      </p:sp>
      <p:sp>
        <p:nvSpPr>
          <p:cNvPr id="57" name="Text 23"/>
          <p:cNvSpPr/>
          <p:nvPr/>
        </p:nvSpPr>
        <p:spPr>
          <a:xfrm>
            <a:off x="3941713" y="6362700"/>
            <a:ext cx="1430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Deploy</a:t>
            </a:r>
            <a:endParaRPr lang="en-US" sz="1200" dirty="0"/>
          </a:p>
        </p:txBody>
      </p:sp>
      <p:sp>
        <p:nvSpPr>
          <p:cNvPr id="58" name="Text 24"/>
          <p:cNvSpPr/>
          <p:nvPr/>
        </p:nvSpPr>
        <p:spPr>
          <a:xfrm>
            <a:off x="5895380" y="6362700"/>
            <a:ext cx="148482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Monitor</a:t>
            </a:r>
            <a:endParaRPr lang="en-US" sz="1200" dirty="0"/>
          </a:p>
        </p:txBody>
      </p:sp>
      <p:sp>
        <p:nvSpPr>
          <p:cNvPr id="59" name="Text 25"/>
          <p:cNvSpPr/>
          <p:nvPr/>
        </p:nvSpPr>
        <p:spPr>
          <a:xfrm>
            <a:off x="7894737" y="6362700"/>
            <a:ext cx="154162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Improve</a:t>
            </a:r>
            <a:endParaRPr lang="en-US" sz="1200" dirty="0"/>
          </a:p>
        </p:txBody>
      </p:sp>
      <p:sp>
        <p:nvSpPr>
          <p:cNvPr id="60" name="Text 26"/>
          <p:cNvSpPr/>
          <p:nvPr/>
        </p:nvSpPr>
        <p:spPr>
          <a:xfrm>
            <a:off x="9922371" y="6362700"/>
            <a:ext cx="141053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Repeat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57300"/>
            <a:ext cx="10972800" cy="76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350" y="11811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101" y="1181100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851" y="118110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602" y="1181100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352" y="1181100"/>
            <a:ext cx="228600" cy="228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102" y="1181100"/>
            <a:ext cx="228600" cy="228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6853" y="1181100"/>
            <a:ext cx="228600" cy="228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0603" y="1181100"/>
            <a:ext cx="228600" cy="2286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34354" y="1181100"/>
            <a:ext cx="228600" cy="228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1752600"/>
            <a:ext cx="2224980" cy="1524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900" y="1866900"/>
            <a:ext cx="266700" cy="2667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2900" y="2209800"/>
            <a:ext cx="246757" cy="381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9604" y="2324100"/>
            <a:ext cx="13335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05980" y="1752600"/>
            <a:ext cx="2224980" cy="15240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20280" y="2000250"/>
            <a:ext cx="237232" cy="2667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20280" y="2476500"/>
            <a:ext cx="326827" cy="3810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88444" y="2590800"/>
            <a:ext cx="1905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83361" y="1752600"/>
            <a:ext cx="2225129" cy="15240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97661" y="2000250"/>
            <a:ext cx="228898" cy="2667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97661" y="2476500"/>
            <a:ext cx="308074" cy="3810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75498" y="259080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60890" y="1752600"/>
            <a:ext cx="2224980" cy="15240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75190" y="1866900"/>
            <a:ext cx="266700" cy="2667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75190" y="2209800"/>
            <a:ext cx="381000" cy="3810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589490" y="2324100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738271" y="1752600"/>
            <a:ext cx="2225129" cy="15240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852571" y="1866900"/>
            <a:ext cx="266700" cy="2667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852571" y="2209800"/>
            <a:ext cx="343346" cy="3810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947970" y="2324100"/>
            <a:ext cx="152400" cy="1524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8600" y="3429000"/>
            <a:ext cx="2224980" cy="133350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42900" y="3543300"/>
            <a:ext cx="266700" cy="26670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42900" y="3886200"/>
            <a:ext cx="304502" cy="381000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99901" y="4000500"/>
            <a:ext cx="190500" cy="152400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605980" y="3429000"/>
            <a:ext cx="2224980" cy="1333500"/>
          </a:xfrm>
          <a:prstGeom prst="rect">
            <a:avLst/>
          </a:prstGeom>
        </p:spPr>
      </p:pic>
      <p:pic>
        <p:nvPicPr>
          <p:cNvPr id="39" name="Image 37" descr="preencoded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20280" y="3676650"/>
            <a:ext cx="264765" cy="266700"/>
          </a:xfrm>
          <a:prstGeom prst="rect">
            <a:avLst/>
          </a:prstGeom>
        </p:spPr>
      </p:pic>
      <p:pic>
        <p:nvPicPr>
          <p:cNvPr id="40" name="Image 38" descr="preencoded.png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720280" y="4152900"/>
            <a:ext cx="364182" cy="381000"/>
          </a:xfrm>
          <a:prstGeom prst="rect">
            <a:avLst/>
          </a:prstGeom>
        </p:spPr>
      </p:pic>
      <p:pic>
        <p:nvPicPr>
          <p:cNvPr id="41" name="Image 39" descr="preencoded.png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826097" y="4267200"/>
            <a:ext cx="152400" cy="152400"/>
          </a:xfrm>
          <a:prstGeom prst="rect">
            <a:avLst/>
          </a:prstGeom>
        </p:spPr>
      </p:pic>
      <p:pic>
        <p:nvPicPr>
          <p:cNvPr id="42" name="Image 40" descr="preencoded.png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983361" y="3429000"/>
            <a:ext cx="2225129" cy="1333500"/>
          </a:xfrm>
          <a:prstGeom prst="rect">
            <a:avLst/>
          </a:prstGeom>
        </p:spPr>
      </p:pic>
      <p:pic>
        <p:nvPicPr>
          <p:cNvPr id="43" name="Image 41" descr="preencoded.png">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097661" y="3676650"/>
            <a:ext cx="199430" cy="266700"/>
          </a:xfrm>
          <a:prstGeom prst="rect">
            <a:avLst/>
          </a:prstGeom>
        </p:spPr>
      </p:pic>
      <p:pic>
        <p:nvPicPr>
          <p:cNvPr id="44" name="Image 42" descr="preencoded.png">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097661" y="4152900"/>
            <a:ext cx="381000" cy="381000"/>
          </a:xfrm>
          <a:prstGeom prst="rect">
            <a:avLst/>
          </a:prstGeom>
        </p:spPr>
      </p:pic>
      <p:pic>
        <p:nvPicPr>
          <p:cNvPr id="45" name="Image 43" descr="preencoded.png">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211961" y="4267200"/>
            <a:ext cx="152400" cy="152400"/>
          </a:xfrm>
          <a:prstGeom prst="rect">
            <a:avLst/>
          </a:prstGeom>
        </p:spPr>
      </p:pic>
      <p:pic>
        <p:nvPicPr>
          <p:cNvPr id="46" name="Image 44" descr="preencoded.png">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360890" y="3429000"/>
            <a:ext cx="2224980" cy="1333500"/>
          </a:xfrm>
          <a:prstGeom prst="rect">
            <a:avLst/>
          </a:prstGeom>
        </p:spPr>
      </p:pic>
      <p:pic>
        <p:nvPicPr>
          <p:cNvPr id="47" name="Image 45" descr="preencoded.png">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7475190" y="3543300"/>
            <a:ext cx="266700" cy="266700"/>
          </a:xfrm>
          <a:prstGeom prst="rect">
            <a:avLst/>
          </a:prstGeom>
        </p:spPr>
      </p:pic>
      <p:pic>
        <p:nvPicPr>
          <p:cNvPr id="48" name="Image 46" descr="preencoded.png">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475190" y="3886200"/>
            <a:ext cx="331738" cy="381000"/>
          </a:xfrm>
          <a:prstGeom prst="rect">
            <a:avLst/>
          </a:prstGeom>
        </p:spPr>
      </p:pic>
      <p:pic>
        <p:nvPicPr>
          <p:cNvPr id="49" name="Image 47" descr="preencoded.png">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7564785" y="4000500"/>
            <a:ext cx="152400" cy="152400"/>
          </a:xfrm>
          <a:prstGeom prst="rect">
            <a:avLst/>
          </a:prstGeom>
        </p:spPr>
      </p:pic>
      <p:pic>
        <p:nvPicPr>
          <p:cNvPr id="50" name="Image 48" descr="preencoded.png">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738271" y="3429000"/>
            <a:ext cx="2225129" cy="1333500"/>
          </a:xfrm>
          <a:prstGeom prst="rect">
            <a:avLst/>
          </a:prstGeom>
        </p:spPr>
      </p:pic>
      <p:pic>
        <p:nvPicPr>
          <p:cNvPr id="51" name="Image 49" descr="preencoded.png">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852571" y="3543300"/>
            <a:ext cx="266700" cy="266700"/>
          </a:xfrm>
          <a:prstGeom prst="rect">
            <a:avLst/>
          </a:prstGeom>
        </p:spPr>
      </p:pic>
      <p:pic>
        <p:nvPicPr>
          <p:cNvPr id="52" name="Image 50" descr="preencoded.png">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9852571" y="3886200"/>
            <a:ext cx="331440" cy="381000"/>
          </a:xfrm>
          <a:prstGeom prst="rect">
            <a:avLst/>
          </a:prstGeom>
        </p:spPr>
      </p:pic>
      <p:pic>
        <p:nvPicPr>
          <p:cNvPr id="53" name="Image 51" descr="preencoded.png">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932491" y="4000500"/>
            <a:ext cx="171450" cy="152400"/>
          </a:xfrm>
          <a:prstGeom prst="rect">
            <a:avLst/>
          </a:prstGeom>
        </p:spPr>
      </p:pic>
      <p:pic>
        <p:nvPicPr>
          <p:cNvPr id="54" name="Image 52" descr="preencoded.png">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228600" y="4914900"/>
            <a:ext cx="11734800" cy="457200"/>
          </a:xfrm>
          <a:prstGeom prst="rect">
            <a:avLst/>
          </a:prstGeom>
        </p:spPr>
      </p:pic>
      <p:pic>
        <p:nvPicPr>
          <p:cNvPr id="55" name="Image 53" descr="preencoded.png">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983284" y="5057775"/>
            <a:ext cx="114300" cy="152400"/>
          </a:xfrm>
          <a:prstGeom prst="rect">
            <a:avLst/>
          </a:prstGeom>
        </p:spPr>
      </p:pic>
      <p:sp>
        <p:nvSpPr>
          <p:cNvPr id="56" name="Text 0"/>
          <p:cNvSpPr/>
          <p:nvPr/>
        </p:nvSpPr>
        <p:spPr>
          <a:xfrm>
            <a:off x="4002584" y="190500"/>
            <a:ext cx="502419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ML Pipeline Summary</a:t>
            </a:r>
            <a:endParaRPr lang="en-US" sz="2700" dirty="0"/>
          </a:p>
        </p:txBody>
      </p:sp>
      <p:sp>
        <p:nvSpPr>
          <p:cNvPr id="57" name="Text 1"/>
          <p:cNvSpPr/>
          <p:nvPr/>
        </p:nvSpPr>
        <p:spPr>
          <a:xfrm>
            <a:off x="1051768" y="1181100"/>
            <a:ext cx="274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highlight>
                  <a:srgbClr val="2563EB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200" dirty="0"/>
          </a:p>
        </p:txBody>
      </p:sp>
      <p:sp>
        <p:nvSpPr>
          <p:cNvPr id="58" name="Text 2"/>
          <p:cNvSpPr/>
          <p:nvPr/>
        </p:nvSpPr>
        <p:spPr>
          <a:xfrm>
            <a:off x="2245519" y="1181100"/>
            <a:ext cx="274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1200" dirty="0"/>
          </a:p>
        </p:txBody>
      </p:sp>
      <p:sp>
        <p:nvSpPr>
          <p:cNvPr id="59" name="Text 3"/>
          <p:cNvSpPr/>
          <p:nvPr/>
        </p:nvSpPr>
        <p:spPr>
          <a:xfrm>
            <a:off x="3439269" y="1181100"/>
            <a:ext cx="274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</a:t>
            </a:r>
            <a:endParaRPr lang="en-US" sz="1200" dirty="0"/>
          </a:p>
        </p:txBody>
      </p:sp>
      <p:sp>
        <p:nvSpPr>
          <p:cNvPr id="60" name="Text 4"/>
          <p:cNvSpPr/>
          <p:nvPr/>
        </p:nvSpPr>
        <p:spPr>
          <a:xfrm>
            <a:off x="4633020" y="1181100"/>
            <a:ext cx="274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</a:t>
            </a:r>
            <a:endParaRPr lang="en-US" sz="1200" dirty="0"/>
          </a:p>
        </p:txBody>
      </p:sp>
      <p:sp>
        <p:nvSpPr>
          <p:cNvPr id="61" name="Text 5"/>
          <p:cNvSpPr/>
          <p:nvPr/>
        </p:nvSpPr>
        <p:spPr>
          <a:xfrm>
            <a:off x="5826770" y="1181100"/>
            <a:ext cx="274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</a:t>
            </a:r>
            <a:endParaRPr lang="en-US" sz="1200" dirty="0"/>
          </a:p>
        </p:txBody>
      </p:sp>
      <p:sp>
        <p:nvSpPr>
          <p:cNvPr id="62" name="Text 6"/>
          <p:cNvSpPr/>
          <p:nvPr/>
        </p:nvSpPr>
        <p:spPr>
          <a:xfrm>
            <a:off x="7020520" y="1181100"/>
            <a:ext cx="274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</a:t>
            </a:r>
            <a:endParaRPr lang="en-US" sz="1200" dirty="0"/>
          </a:p>
        </p:txBody>
      </p:sp>
      <p:sp>
        <p:nvSpPr>
          <p:cNvPr id="63" name="Text 7"/>
          <p:cNvSpPr/>
          <p:nvPr/>
        </p:nvSpPr>
        <p:spPr>
          <a:xfrm>
            <a:off x="8214271" y="1181100"/>
            <a:ext cx="274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</a:t>
            </a:r>
            <a:endParaRPr lang="en-US" sz="1200" dirty="0"/>
          </a:p>
        </p:txBody>
      </p:sp>
      <p:sp>
        <p:nvSpPr>
          <p:cNvPr id="64" name="Text 8"/>
          <p:cNvSpPr/>
          <p:nvPr/>
        </p:nvSpPr>
        <p:spPr>
          <a:xfrm>
            <a:off x="9408021" y="1181100"/>
            <a:ext cx="274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</a:t>
            </a:r>
            <a:endParaRPr lang="en-US" sz="1200" dirty="0"/>
          </a:p>
        </p:txBody>
      </p:sp>
      <p:sp>
        <p:nvSpPr>
          <p:cNvPr id="65" name="Text 9"/>
          <p:cNvSpPr/>
          <p:nvPr/>
        </p:nvSpPr>
        <p:spPr>
          <a:xfrm>
            <a:off x="10601771" y="1181100"/>
            <a:ext cx="274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</a:t>
            </a:r>
            <a:endParaRPr lang="en-US" sz="1200" dirty="0"/>
          </a:p>
        </p:txBody>
      </p:sp>
      <p:sp>
        <p:nvSpPr>
          <p:cNvPr id="66" name="Text 10"/>
          <p:cNvSpPr/>
          <p:nvPr/>
        </p:nvSpPr>
        <p:spPr>
          <a:xfrm>
            <a:off x="11742539" y="1181100"/>
            <a:ext cx="274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200" dirty="0"/>
          </a:p>
        </p:txBody>
      </p:sp>
      <p:sp>
        <p:nvSpPr>
          <p:cNvPr id="67" name="Text 11"/>
          <p:cNvSpPr/>
          <p:nvPr/>
        </p:nvSpPr>
        <p:spPr>
          <a:xfrm>
            <a:off x="423118" y="1866900"/>
            <a:ext cx="3200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200" dirty="0"/>
          </a:p>
        </p:txBody>
      </p:sp>
      <p:sp>
        <p:nvSpPr>
          <p:cNvPr id="68" name="Text 12"/>
          <p:cNvSpPr/>
          <p:nvPr/>
        </p:nvSpPr>
        <p:spPr>
          <a:xfrm>
            <a:off x="685800" y="1866900"/>
            <a:ext cx="177004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Collection</a:t>
            </a:r>
            <a:endParaRPr lang="en-US" sz="1350" dirty="0"/>
          </a:p>
        </p:txBody>
      </p:sp>
      <p:sp>
        <p:nvSpPr>
          <p:cNvPr id="69" name="Text 13"/>
          <p:cNvSpPr/>
          <p:nvPr/>
        </p:nvSpPr>
        <p:spPr>
          <a:xfrm>
            <a:off x="665857" y="2209800"/>
            <a:ext cx="167342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Gather raw data from multiple sources</a:t>
            </a:r>
            <a:endParaRPr lang="en-US" sz="1050" dirty="0"/>
          </a:p>
        </p:txBody>
      </p:sp>
      <p:sp>
        <p:nvSpPr>
          <p:cNvPr id="70" name="Text 14"/>
          <p:cNvSpPr/>
          <p:nvPr/>
        </p:nvSpPr>
        <p:spPr>
          <a:xfrm>
            <a:off x="665857" y="2590800"/>
            <a:ext cx="167342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Example: Customer purchase records</a:t>
            </a:r>
            <a:endParaRPr lang="en-US" sz="900" dirty="0"/>
          </a:p>
        </p:txBody>
      </p:sp>
      <p:sp>
        <p:nvSpPr>
          <p:cNvPr id="71" name="Text 15"/>
          <p:cNvSpPr/>
          <p:nvPr/>
        </p:nvSpPr>
        <p:spPr>
          <a:xfrm>
            <a:off x="2785765" y="2000250"/>
            <a:ext cx="28467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1200" dirty="0"/>
          </a:p>
        </p:txBody>
      </p:sp>
      <p:sp>
        <p:nvSpPr>
          <p:cNvPr id="72" name="Text 16"/>
          <p:cNvSpPr/>
          <p:nvPr/>
        </p:nvSpPr>
        <p:spPr>
          <a:xfrm>
            <a:off x="3033713" y="1866900"/>
            <a:ext cx="1682948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Preprocessing</a:t>
            </a:r>
            <a:endParaRPr lang="en-US" sz="1350" dirty="0"/>
          </a:p>
        </p:txBody>
      </p:sp>
      <p:sp>
        <p:nvSpPr>
          <p:cNvPr id="73" name="Text 17"/>
          <p:cNvSpPr/>
          <p:nvPr/>
        </p:nvSpPr>
        <p:spPr>
          <a:xfrm>
            <a:off x="3123307" y="2476500"/>
            <a:ext cx="1912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Clean and prepare data</a:t>
            </a:r>
            <a:endParaRPr lang="en-US" sz="1050" dirty="0"/>
          </a:p>
        </p:txBody>
      </p:sp>
      <p:sp>
        <p:nvSpPr>
          <p:cNvPr id="74" name="Text 18"/>
          <p:cNvSpPr/>
          <p:nvPr/>
        </p:nvSpPr>
        <p:spPr>
          <a:xfrm>
            <a:off x="3123307" y="2667000"/>
            <a:ext cx="159335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Example: Handle missing values</a:t>
            </a:r>
            <a:endParaRPr lang="en-US" sz="900" dirty="0"/>
          </a:p>
        </p:txBody>
      </p:sp>
      <p:sp>
        <p:nvSpPr>
          <p:cNvPr id="75" name="Text 19"/>
          <p:cNvSpPr/>
          <p:nvPr/>
        </p:nvSpPr>
        <p:spPr>
          <a:xfrm>
            <a:off x="5158978" y="2000250"/>
            <a:ext cx="27467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</a:t>
            </a:r>
            <a:endParaRPr lang="en-US" sz="1200" dirty="0"/>
          </a:p>
        </p:txBody>
      </p:sp>
      <p:sp>
        <p:nvSpPr>
          <p:cNvPr id="76" name="Text 20"/>
          <p:cNvSpPr/>
          <p:nvPr/>
        </p:nvSpPr>
        <p:spPr>
          <a:xfrm>
            <a:off x="5402759" y="1866900"/>
            <a:ext cx="169143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Feature Engineering</a:t>
            </a:r>
            <a:endParaRPr lang="en-US" sz="1350" dirty="0"/>
          </a:p>
        </p:txBody>
      </p:sp>
      <p:sp>
        <p:nvSpPr>
          <p:cNvPr id="77" name="Text 21"/>
          <p:cNvSpPr/>
          <p:nvPr/>
        </p:nvSpPr>
        <p:spPr>
          <a:xfrm>
            <a:off x="5481935" y="2476500"/>
            <a:ext cx="161225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Select and transform features</a:t>
            </a:r>
            <a:endParaRPr lang="en-US" sz="1050" dirty="0"/>
          </a:p>
        </p:txBody>
      </p:sp>
      <p:sp>
        <p:nvSpPr>
          <p:cNvPr id="78" name="Text 22"/>
          <p:cNvSpPr/>
          <p:nvPr/>
        </p:nvSpPr>
        <p:spPr>
          <a:xfrm>
            <a:off x="5481935" y="2857500"/>
            <a:ext cx="161225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Example: Create "Age_Group"</a:t>
            </a:r>
            <a:endParaRPr lang="en-US" sz="900" dirty="0"/>
          </a:p>
        </p:txBody>
      </p:sp>
      <p:sp>
        <p:nvSpPr>
          <p:cNvPr id="79" name="Text 23"/>
          <p:cNvSpPr/>
          <p:nvPr/>
        </p:nvSpPr>
        <p:spPr>
          <a:xfrm>
            <a:off x="7555409" y="1866900"/>
            <a:ext cx="3200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</a:t>
            </a:r>
            <a:endParaRPr lang="en-US" sz="1200" dirty="0"/>
          </a:p>
        </p:txBody>
      </p:sp>
      <p:sp>
        <p:nvSpPr>
          <p:cNvPr id="80" name="Text 24"/>
          <p:cNvSpPr/>
          <p:nvPr/>
        </p:nvSpPr>
        <p:spPr>
          <a:xfrm>
            <a:off x="7818090" y="1866900"/>
            <a:ext cx="161591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Splitting</a:t>
            </a:r>
            <a:endParaRPr lang="en-US" sz="1350" dirty="0"/>
          </a:p>
        </p:txBody>
      </p:sp>
      <p:sp>
        <p:nvSpPr>
          <p:cNvPr id="81" name="Text 25"/>
          <p:cNvSpPr/>
          <p:nvPr/>
        </p:nvSpPr>
        <p:spPr>
          <a:xfrm>
            <a:off x="7932390" y="2209800"/>
            <a:ext cx="166735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Divide dataset</a:t>
            </a:r>
            <a:endParaRPr lang="en-US" sz="1050" dirty="0"/>
          </a:p>
        </p:txBody>
      </p:sp>
      <p:sp>
        <p:nvSpPr>
          <p:cNvPr id="82" name="Text 26"/>
          <p:cNvSpPr/>
          <p:nvPr/>
        </p:nvSpPr>
        <p:spPr>
          <a:xfrm>
            <a:off x="7932390" y="2400300"/>
            <a:ext cx="166735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Example: 70-20-10 ratio</a:t>
            </a:r>
            <a:endParaRPr lang="en-US" sz="900" dirty="0"/>
          </a:p>
        </p:txBody>
      </p:sp>
      <p:sp>
        <p:nvSpPr>
          <p:cNvPr id="83" name="Text 27"/>
          <p:cNvSpPr/>
          <p:nvPr/>
        </p:nvSpPr>
        <p:spPr>
          <a:xfrm>
            <a:off x="9932789" y="1866900"/>
            <a:ext cx="3200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</a:t>
            </a:r>
            <a:endParaRPr lang="en-US" sz="1200" dirty="0"/>
          </a:p>
        </p:txBody>
      </p:sp>
      <p:sp>
        <p:nvSpPr>
          <p:cNvPr id="84" name="Text 28"/>
          <p:cNvSpPr/>
          <p:nvPr/>
        </p:nvSpPr>
        <p:spPr>
          <a:xfrm>
            <a:off x="10195471" y="1866900"/>
            <a:ext cx="185148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Selection</a:t>
            </a:r>
            <a:endParaRPr lang="en-US" sz="1350" dirty="0"/>
          </a:p>
        </p:txBody>
      </p:sp>
      <p:sp>
        <p:nvSpPr>
          <p:cNvPr id="85" name="Text 29"/>
          <p:cNvSpPr/>
          <p:nvPr/>
        </p:nvSpPr>
        <p:spPr>
          <a:xfrm>
            <a:off x="10272117" y="2209800"/>
            <a:ext cx="157698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Choose suitable algorithm</a:t>
            </a:r>
            <a:endParaRPr lang="en-US" sz="1050" dirty="0"/>
          </a:p>
        </p:txBody>
      </p:sp>
      <p:sp>
        <p:nvSpPr>
          <p:cNvPr id="86" name="Text 30"/>
          <p:cNvSpPr/>
          <p:nvPr/>
        </p:nvSpPr>
        <p:spPr>
          <a:xfrm>
            <a:off x="10272117" y="2590800"/>
            <a:ext cx="189237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Example: Random Forest</a:t>
            </a:r>
            <a:endParaRPr lang="en-US" sz="900" dirty="0"/>
          </a:p>
        </p:txBody>
      </p:sp>
      <p:sp>
        <p:nvSpPr>
          <p:cNvPr id="87" name="Text 31"/>
          <p:cNvSpPr/>
          <p:nvPr/>
        </p:nvSpPr>
        <p:spPr>
          <a:xfrm>
            <a:off x="423118" y="3543300"/>
            <a:ext cx="3200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</a:t>
            </a:r>
            <a:endParaRPr lang="en-US" sz="1200" dirty="0"/>
          </a:p>
        </p:txBody>
      </p:sp>
      <p:sp>
        <p:nvSpPr>
          <p:cNvPr id="88" name="Text 32"/>
          <p:cNvSpPr/>
          <p:nvPr/>
        </p:nvSpPr>
        <p:spPr>
          <a:xfrm>
            <a:off x="685800" y="3543300"/>
            <a:ext cx="1714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Training</a:t>
            </a:r>
            <a:endParaRPr lang="en-US" sz="1350" dirty="0"/>
          </a:p>
        </p:txBody>
      </p:sp>
      <p:sp>
        <p:nvSpPr>
          <p:cNvPr id="89" name="Text 33"/>
          <p:cNvSpPr/>
          <p:nvPr/>
        </p:nvSpPr>
        <p:spPr>
          <a:xfrm>
            <a:off x="723602" y="3886200"/>
            <a:ext cx="193881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Learn from data</a:t>
            </a:r>
            <a:endParaRPr lang="en-US" sz="1050" dirty="0"/>
          </a:p>
        </p:txBody>
      </p:sp>
      <p:sp>
        <p:nvSpPr>
          <p:cNvPr id="90" name="Text 34"/>
          <p:cNvSpPr/>
          <p:nvPr/>
        </p:nvSpPr>
        <p:spPr>
          <a:xfrm>
            <a:off x="723602" y="4076700"/>
            <a:ext cx="161567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Example: Fit model to training data</a:t>
            </a:r>
            <a:endParaRPr lang="en-US" sz="900" dirty="0"/>
          </a:p>
        </p:txBody>
      </p:sp>
      <p:sp>
        <p:nvSpPr>
          <p:cNvPr id="91" name="Text 35"/>
          <p:cNvSpPr/>
          <p:nvPr/>
        </p:nvSpPr>
        <p:spPr>
          <a:xfrm>
            <a:off x="2799606" y="3676650"/>
            <a:ext cx="31771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</a:t>
            </a:r>
            <a:endParaRPr lang="en-US" sz="1200" dirty="0"/>
          </a:p>
        </p:txBody>
      </p:sp>
      <p:sp>
        <p:nvSpPr>
          <p:cNvPr id="92" name="Text 36"/>
          <p:cNvSpPr/>
          <p:nvPr/>
        </p:nvSpPr>
        <p:spPr>
          <a:xfrm>
            <a:off x="3061246" y="3543300"/>
            <a:ext cx="165541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Evaluation</a:t>
            </a:r>
            <a:endParaRPr lang="en-US" sz="1350" dirty="0"/>
          </a:p>
        </p:txBody>
      </p:sp>
      <p:sp>
        <p:nvSpPr>
          <p:cNvPr id="93" name="Text 37"/>
          <p:cNvSpPr/>
          <p:nvPr/>
        </p:nvSpPr>
        <p:spPr>
          <a:xfrm>
            <a:off x="3160663" y="4152900"/>
            <a:ext cx="186719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Test accuracy</a:t>
            </a:r>
            <a:endParaRPr lang="en-US" sz="1050" dirty="0"/>
          </a:p>
        </p:txBody>
      </p:sp>
      <p:sp>
        <p:nvSpPr>
          <p:cNvPr id="94" name="Text 38"/>
          <p:cNvSpPr/>
          <p:nvPr/>
        </p:nvSpPr>
        <p:spPr>
          <a:xfrm>
            <a:off x="3160663" y="4343400"/>
            <a:ext cx="155599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Example: Compute F1-Score</a:t>
            </a:r>
            <a:endParaRPr lang="en-US" sz="900" dirty="0"/>
          </a:p>
        </p:txBody>
      </p:sp>
      <p:sp>
        <p:nvSpPr>
          <p:cNvPr id="95" name="Text 39"/>
          <p:cNvSpPr/>
          <p:nvPr/>
        </p:nvSpPr>
        <p:spPr>
          <a:xfrm>
            <a:off x="5144244" y="3676650"/>
            <a:ext cx="23931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</a:t>
            </a:r>
            <a:endParaRPr lang="en-US" sz="1200" dirty="0"/>
          </a:p>
        </p:txBody>
      </p:sp>
      <p:sp>
        <p:nvSpPr>
          <p:cNvPr id="96" name="Text 40"/>
          <p:cNvSpPr/>
          <p:nvPr/>
        </p:nvSpPr>
        <p:spPr>
          <a:xfrm>
            <a:off x="5373291" y="3543300"/>
            <a:ext cx="17209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Hyperparameter Tuning</a:t>
            </a:r>
            <a:endParaRPr lang="en-US" sz="1350" dirty="0"/>
          </a:p>
        </p:txBody>
      </p:sp>
      <p:sp>
        <p:nvSpPr>
          <p:cNvPr id="97" name="Text 41"/>
          <p:cNvSpPr/>
          <p:nvPr/>
        </p:nvSpPr>
        <p:spPr>
          <a:xfrm>
            <a:off x="5554861" y="4152900"/>
            <a:ext cx="17932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Optimize performance</a:t>
            </a:r>
            <a:endParaRPr lang="en-US" sz="1050" dirty="0"/>
          </a:p>
        </p:txBody>
      </p:sp>
      <p:sp>
        <p:nvSpPr>
          <p:cNvPr id="98" name="Text 42"/>
          <p:cNvSpPr/>
          <p:nvPr/>
        </p:nvSpPr>
        <p:spPr>
          <a:xfrm>
            <a:off x="5554861" y="4343400"/>
            <a:ext cx="17932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Example: Grid Search</a:t>
            </a:r>
            <a:endParaRPr lang="en-US" sz="900" dirty="0"/>
          </a:p>
        </p:txBody>
      </p:sp>
      <p:sp>
        <p:nvSpPr>
          <p:cNvPr id="99" name="Text 43"/>
          <p:cNvSpPr/>
          <p:nvPr/>
        </p:nvSpPr>
        <p:spPr>
          <a:xfrm>
            <a:off x="7555409" y="3543300"/>
            <a:ext cx="3200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</a:t>
            </a:r>
            <a:endParaRPr lang="en-US" sz="1200" dirty="0"/>
          </a:p>
        </p:txBody>
      </p:sp>
      <p:sp>
        <p:nvSpPr>
          <p:cNvPr id="100" name="Text 44"/>
          <p:cNvSpPr/>
          <p:nvPr/>
        </p:nvSpPr>
        <p:spPr>
          <a:xfrm>
            <a:off x="7818090" y="3543300"/>
            <a:ext cx="140231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Deployment</a:t>
            </a:r>
            <a:endParaRPr lang="en-US" sz="1350" dirty="0"/>
          </a:p>
        </p:txBody>
      </p:sp>
      <p:sp>
        <p:nvSpPr>
          <p:cNvPr id="101" name="Text 45"/>
          <p:cNvSpPr/>
          <p:nvPr/>
        </p:nvSpPr>
        <p:spPr>
          <a:xfrm>
            <a:off x="7883128" y="3886200"/>
            <a:ext cx="190613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model in real apps</a:t>
            </a:r>
            <a:endParaRPr lang="en-US" sz="1050" dirty="0"/>
          </a:p>
        </p:txBody>
      </p:sp>
      <p:sp>
        <p:nvSpPr>
          <p:cNvPr id="102" name="Text 46"/>
          <p:cNvSpPr/>
          <p:nvPr/>
        </p:nvSpPr>
        <p:spPr>
          <a:xfrm>
            <a:off x="7883128" y="4076700"/>
            <a:ext cx="158844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Example: Predict spam in Gmail</a:t>
            </a:r>
            <a:endParaRPr lang="en-US" sz="900" dirty="0"/>
          </a:p>
        </p:txBody>
      </p:sp>
      <p:sp>
        <p:nvSpPr>
          <p:cNvPr id="103" name="Text 47"/>
          <p:cNvSpPr/>
          <p:nvPr/>
        </p:nvSpPr>
        <p:spPr>
          <a:xfrm>
            <a:off x="9879806" y="3543300"/>
            <a:ext cx="3200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200" dirty="0"/>
          </a:p>
        </p:txBody>
      </p:sp>
      <p:sp>
        <p:nvSpPr>
          <p:cNvPr id="104" name="Text 48"/>
          <p:cNvSpPr/>
          <p:nvPr/>
        </p:nvSpPr>
        <p:spPr>
          <a:xfrm>
            <a:off x="10195471" y="3543300"/>
            <a:ext cx="126855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Monitoring</a:t>
            </a:r>
            <a:endParaRPr lang="en-US" sz="1350" dirty="0"/>
          </a:p>
        </p:txBody>
      </p:sp>
      <p:sp>
        <p:nvSpPr>
          <p:cNvPr id="105" name="Text 49"/>
          <p:cNvSpPr/>
          <p:nvPr/>
        </p:nvSpPr>
        <p:spPr>
          <a:xfrm>
            <a:off x="10260211" y="3886200"/>
            <a:ext cx="190666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Maintain accuracy</a:t>
            </a:r>
            <a:endParaRPr lang="en-US" sz="1050" dirty="0"/>
          </a:p>
        </p:txBody>
      </p:sp>
      <p:sp>
        <p:nvSpPr>
          <p:cNvPr id="106" name="Text 50"/>
          <p:cNvSpPr/>
          <p:nvPr/>
        </p:nvSpPr>
        <p:spPr>
          <a:xfrm>
            <a:off x="10260211" y="4076700"/>
            <a:ext cx="158888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Example: Retrain with new data</a:t>
            </a:r>
            <a:endParaRPr lang="en-US" sz="900" dirty="0"/>
          </a:p>
        </p:txBody>
      </p:sp>
      <p:sp>
        <p:nvSpPr>
          <p:cNvPr id="107" name="Text 51"/>
          <p:cNvSpPr/>
          <p:nvPr/>
        </p:nvSpPr>
        <p:spPr>
          <a:xfrm>
            <a:off x="-807720" y="5029200"/>
            <a:ext cx="13807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ML pipeline ensures models are accurate, interpretable, scalable, and useful in real-world scenarios.</a:t>
            </a: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3914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7145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895475"/>
            <a:ext cx="5562600" cy="16383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124075"/>
            <a:ext cx="666750" cy="6667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2266950"/>
            <a:ext cx="304800" cy="381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885950"/>
            <a:ext cx="5562600" cy="16383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900" y="2114550"/>
            <a:ext cx="666750" cy="6667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0825" y="2257425"/>
            <a:ext cx="342900" cy="381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475" y="3609975"/>
            <a:ext cx="5562600" cy="16383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075" y="3838575"/>
            <a:ext cx="666750" cy="6667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3981450"/>
            <a:ext cx="342900" cy="381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3590925"/>
            <a:ext cx="5562600" cy="16383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3819525"/>
            <a:ext cx="666750" cy="6667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0825" y="3962400"/>
            <a:ext cx="342900" cy="381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0525" y="5314950"/>
            <a:ext cx="11430000" cy="14287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3025" y="5876925"/>
            <a:ext cx="9525000" cy="85725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4643735" y="285750"/>
            <a:ext cx="348525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Takeaways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-762000" y="1333500"/>
            <a:ext cx="13716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Critical insights for successful Machine Learning implementation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1466850" y="2124075"/>
            <a:ext cx="4248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Quality</a:t>
            </a:r>
            <a:endParaRPr lang="en-US" sz="1800" dirty="0"/>
          </a:p>
        </p:txBody>
      </p:sp>
      <p:sp>
        <p:nvSpPr>
          <p:cNvPr id="22" name="Text 3"/>
          <p:cNvSpPr/>
          <p:nvPr/>
        </p:nvSpPr>
        <p:spPr>
          <a:xfrm>
            <a:off x="1466850" y="2505075"/>
            <a:ext cx="424815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Machine Learning depends heavily on data quality. Poor data leads to poor models, regardless of algorithm complexity.</a:t>
            </a:r>
            <a:endParaRPr lang="en-US" sz="1350" dirty="0"/>
          </a:p>
        </p:txBody>
      </p:sp>
      <p:sp>
        <p:nvSpPr>
          <p:cNvPr id="23" name="Text 4"/>
          <p:cNvSpPr/>
          <p:nvPr/>
        </p:nvSpPr>
        <p:spPr>
          <a:xfrm>
            <a:off x="7296150" y="2114550"/>
            <a:ext cx="50977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Iterative Process</a:t>
            </a:r>
            <a:endParaRPr lang="en-US" sz="1800" dirty="0"/>
          </a:p>
        </p:txBody>
      </p:sp>
      <p:sp>
        <p:nvSpPr>
          <p:cNvPr id="24" name="Text 5"/>
          <p:cNvSpPr/>
          <p:nvPr/>
        </p:nvSpPr>
        <p:spPr>
          <a:xfrm>
            <a:off x="7296150" y="2495550"/>
            <a:ext cx="424815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ML is an iterative process where data and models are often revisited and improved over time for better results.</a:t>
            </a:r>
            <a:endParaRPr lang="en-US" sz="1350" dirty="0"/>
          </a:p>
        </p:txBody>
      </p:sp>
      <p:sp>
        <p:nvSpPr>
          <p:cNvPr id="25" name="Text 6"/>
          <p:cNvSpPr/>
          <p:nvPr/>
        </p:nvSpPr>
        <p:spPr>
          <a:xfrm>
            <a:off x="1457325" y="3838575"/>
            <a:ext cx="50977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33E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Real-world Deployment</a:t>
            </a:r>
            <a:endParaRPr lang="en-US" sz="1800" dirty="0"/>
          </a:p>
        </p:txBody>
      </p:sp>
      <p:sp>
        <p:nvSpPr>
          <p:cNvPr id="26" name="Text 7"/>
          <p:cNvSpPr/>
          <p:nvPr/>
        </p:nvSpPr>
        <p:spPr>
          <a:xfrm>
            <a:off x="1457325" y="4219575"/>
            <a:ext cx="424815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entire pipeline ensures models are accurate, interpretable, scalable, and useful in real-world scenarios.</a:t>
            </a:r>
            <a:endParaRPr lang="en-US" sz="1350" dirty="0"/>
          </a:p>
        </p:txBody>
      </p:sp>
      <p:sp>
        <p:nvSpPr>
          <p:cNvPr id="27" name="Text 8"/>
          <p:cNvSpPr/>
          <p:nvPr/>
        </p:nvSpPr>
        <p:spPr>
          <a:xfrm>
            <a:off x="7296150" y="3819525"/>
            <a:ext cx="50977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DC262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Continuous Monitoring</a:t>
            </a:r>
            <a:endParaRPr lang="en-US" sz="1800" dirty="0"/>
          </a:p>
        </p:txBody>
      </p:sp>
      <p:sp>
        <p:nvSpPr>
          <p:cNvPr id="28" name="Text 9"/>
          <p:cNvSpPr/>
          <p:nvPr/>
        </p:nvSpPr>
        <p:spPr>
          <a:xfrm>
            <a:off x="7296150" y="4200525"/>
            <a:ext cx="424815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After deployment, continuously monitor model performance and retrain with new data to maintain accuracy.</a:t>
            </a:r>
            <a:endParaRPr lang="en-US" sz="1350" dirty="0"/>
          </a:p>
        </p:txBody>
      </p:sp>
      <p:sp>
        <p:nvSpPr>
          <p:cNvPr id="29" name="Text 10"/>
          <p:cNvSpPr/>
          <p:nvPr/>
        </p:nvSpPr>
        <p:spPr>
          <a:xfrm>
            <a:off x="542925" y="5467350"/>
            <a:ext cx="11125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ML Iteration Cycle</a:t>
            </a:r>
            <a:endParaRPr lang="en-US"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12192000" cy="5905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185988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33812"/>
            <a:ext cx="3048000" cy="1676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613" y="4024313"/>
            <a:ext cx="257175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833812"/>
            <a:ext cx="3048000" cy="1676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688" y="4024313"/>
            <a:ext cx="428625" cy="381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4800" y="3833812"/>
            <a:ext cx="3048000" cy="1676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7350" y="4024313"/>
            <a:ext cx="342900" cy="381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1535" y="6362700"/>
            <a:ext cx="152400" cy="1524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4431357" y="190500"/>
            <a:ext cx="3994964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Thank You</a:t>
            </a:r>
            <a:endParaRPr lang="en-US" sz="4500" dirty="0"/>
          </a:p>
        </p:txBody>
      </p:sp>
      <p:sp>
        <p:nvSpPr>
          <p:cNvPr id="13" name="Text 1"/>
          <p:cNvSpPr/>
          <p:nvPr/>
        </p:nvSpPr>
        <p:spPr>
          <a:xfrm>
            <a:off x="1706880" y="1576388"/>
            <a:ext cx="87782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Thank you for your attention!</a:t>
            </a:r>
            <a:endParaRPr lang="en-US" sz="1800" dirty="0"/>
          </a:p>
        </p:txBody>
      </p:sp>
      <p:sp>
        <p:nvSpPr>
          <p:cNvPr id="14" name="Text 2"/>
          <p:cNvSpPr/>
          <p:nvPr/>
        </p:nvSpPr>
        <p:spPr>
          <a:xfrm>
            <a:off x="2438400" y="2528888"/>
            <a:ext cx="73152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We've explored the fundamentals of Machine Learning, from definition to pipeline implementation</a:t>
            </a:r>
            <a:endParaRPr lang="en-US" sz="1500" dirty="0"/>
          </a:p>
        </p:txBody>
      </p:sp>
      <p:sp>
        <p:nvSpPr>
          <p:cNvPr id="15" name="Text 3"/>
          <p:cNvSpPr/>
          <p:nvPr/>
        </p:nvSpPr>
        <p:spPr>
          <a:xfrm>
            <a:off x="1409700" y="4519613"/>
            <a:ext cx="2667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7E8F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Concepts</a:t>
            </a:r>
            <a:endParaRPr lang="en-US" sz="1500" dirty="0"/>
          </a:p>
        </p:txBody>
      </p:sp>
      <p:sp>
        <p:nvSpPr>
          <p:cNvPr id="16" name="Text 4"/>
          <p:cNvSpPr/>
          <p:nvPr/>
        </p:nvSpPr>
        <p:spPr>
          <a:xfrm>
            <a:off x="1409700" y="4862513"/>
            <a:ext cx="2667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Definition, Types, and Core Algorithms</a:t>
            </a:r>
            <a:endParaRPr lang="en-US" sz="1200" dirty="0"/>
          </a:p>
        </p:txBody>
      </p:sp>
      <p:sp>
        <p:nvSpPr>
          <p:cNvPr id="17" name="Text 5"/>
          <p:cNvSpPr/>
          <p:nvPr/>
        </p:nvSpPr>
        <p:spPr>
          <a:xfrm>
            <a:off x="4762500" y="4519613"/>
            <a:ext cx="2667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7E8F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Pipeline</a:t>
            </a:r>
            <a:endParaRPr lang="en-US" sz="1500" dirty="0"/>
          </a:p>
        </p:txBody>
      </p:sp>
      <p:sp>
        <p:nvSpPr>
          <p:cNvPr id="18" name="Text 6"/>
          <p:cNvSpPr/>
          <p:nvPr/>
        </p:nvSpPr>
        <p:spPr>
          <a:xfrm>
            <a:off x="4495800" y="4862513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Processing to Deployment</a:t>
            </a:r>
            <a:endParaRPr lang="en-US" sz="1200" dirty="0"/>
          </a:p>
        </p:txBody>
      </p:sp>
      <p:sp>
        <p:nvSpPr>
          <p:cNvPr id="19" name="Text 7"/>
          <p:cNvSpPr/>
          <p:nvPr/>
        </p:nvSpPr>
        <p:spPr>
          <a:xfrm>
            <a:off x="7848600" y="4519613"/>
            <a:ext cx="320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7E8F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Applications</a:t>
            </a:r>
            <a:endParaRPr lang="en-US" sz="1500" dirty="0"/>
          </a:p>
        </p:txBody>
      </p:sp>
      <p:sp>
        <p:nvSpPr>
          <p:cNvPr id="20" name="Text 8"/>
          <p:cNvSpPr/>
          <p:nvPr/>
        </p:nvSpPr>
        <p:spPr>
          <a:xfrm>
            <a:off x="7848600" y="4862513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Real-world ML Implementations</a:t>
            </a:r>
            <a:endParaRPr lang="en-US" sz="1200" dirty="0"/>
          </a:p>
        </p:txBody>
      </p:sp>
      <p:sp>
        <p:nvSpPr>
          <p:cNvPr id="21" name="Text 9"/>
          <p:cNvSpPr/>
          <p:nvPr/>
        </p:nvSpPr>
        <p:spPr>
          <a:xfrm>
            <a:off x="1590273" y="5967413"/>
            <a:ext cx="901130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"Machine Learning depends heavily on data quality — poor data leads to poor models."</a:t>
            </a:r>
            <a:endParaRPr lang="en-US" sz="1350" dirty="0"/>
          </a:p>
        </p:txBody>
      </p:sp>
      <p:sp>
        <p:nvSpPr>
          <p:cNvPr id="22" name="Text 10"/>
          <p:cNvSpPr/>
          <p:nvPr/>
        </p:nvSpPr>
        <p:spPr>
          <a:xfrm>
            <a:off x="10130135" y="6324600"/>
            <a:ext cx="210847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contact@mlresearch.ai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33500"/>
            <a:ext cx="5410200" cy="196691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033837"/>
            <a:ext cx="171450" cy="1714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414838"/>
            <a:ext cx="171450" cy="1714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795838"/>
            <a:ext cx="171450" cy="1714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5176838"/>
            <a:ext cx="171450" cy="1714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752600"/>
            <a:ext cx="762000" cy="762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1775" y="1905000"/>
            <a:ext cx="400050" cy="4572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1400" y="2124075"/>
            <a:ext cx="952500" cy="190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2500" y="1752600"/>
            <a:ext cx="762000" cy="762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53475" y="1905000"/>
            <a:ext cx="400050" cy="4572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63100" y="2124075"/>
            <a:ext cx="952500" cy="190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44200" y="1752600"/>
            <a:ext cx="762000" cy="7620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96600" y="1905000"/>
            <a:ext cx="457200" cy="4572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0" y="4229100"/>
            <a:ext cx="5715000" cy="18288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24600" y="5181600"/>
            <a:ext cx="219075" cy="2667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4600" y="5562600"/>
            <a:ext cx="190500" cy="2667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489275" y="285750"/>
            <a:ext cx="625613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is Machine Learning?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533400" y="1333500"/>
            <a:ext cx="525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Definition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533400" y="1752600"/>
            <a:ext cx="5257800" cy="1547813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Machine Learning is a subfield of Artificial Intelligence (AI) that focuses on enabling computers to learn automatically from experience (data) and improve their performance on a specific task without being explicitly programmed.</a:t>
            </a:r>
            <a:endParaRPr lang="en-US" sz="1500" dirty="0"/>
          </a:p>
        </p:txBody>
      </p:sp>
      <p:sp>
        <p:nvSpPr>
          <p:cNvPr id="23" name="Text 3"/>
          <p:cNvSpPr/>
          <p:nvPr/>
        </p:nvSpPr>
        <p:spPr>
          <a:xfrm>
            <a:off x="381000" y="3605213"/>
            <a:ext cx="541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Characteristics:</a:t>
            </a:r>
            <a:endParaRPr lang="en-US" sz="1500" dirty="0"/>
          </a:p>
        </p:txBody>
      </p:sp>
      <p:sp>
        <p:nvSpPr>
          <p:cNvPr id="24" name="Text 4"/>
          <p:cNvSpPr/>
          <p:nvPr/>
        </p:nvSpPr>
        <p:spPr>
          <a:xfrm>
            <a:off x="476250" y="3986213"/>
            <a:ext cx="67208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Learns from data instead of being manually coded</a:t>
            </a:r>
            <a:endParaRPr lang="en-US" sz="1350" dirty="0"/>
          </a:p>
        </p:txBody>
      </p:sp>
      <p:sp>
        <p:nvSpPr>
          <p:cNvPr id="25" name="Text 5"/>
          <p:cNvSpPr/>
          <p:nvPr/>
        </p:nvSpPr>
        <p:spPr>
          <a:xfrm>
            <a:off x="476250" y="4367213"/>
            <a:ext cx="67208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Improves performance with experience</a:t>
            </a:r>
            <a:endParaRPr lang="en-US" sz="1350" dirty="0"/>
          </a:p>
        </p:txBody>
      </p:sp>
      <p:sp>
        <p:nvSpPr>
          <p:cNvPr id="26" name="Text 6"/>
          <p:cNvSpPr/>
          <p:nvPr/>
        </p:nvSpPr>
        <p:spPr>
          <a:xfrm>
            <a:off x="476250" y="4748213"/>
            <a:ext cx="67208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Discovers patterns and relationships in data</a:t>
            </a:r>
            <a:endParaRPr lang="en-US" sz="1350" dirty="0"/>
          </a:p>
        </p:txBody>
      </p:sp>
      <p:sp>
        <p:nvSpPr>
          <p:cNvPr id="27" name="Text 7"/>
          <p:cNvSpPr/>
          <p:nvPr/>
        </p:nvSpPr>
        <p:spPr>
          <a:xfrm>
            <a:off x="476250" y="5129213"/>
            <a:ext cx="67208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Makes predictions or decisions based on learned patterns</a:t>
            </a:r>
            <a:endParaRPr lang="en-US" sz="1350" dirty="0"/>
          </a:p>
        </p:txBody>
      </p:sp>
      <p:sp>
        <p:nvSpPr>
          <p:cNvPr id="28" name="Text 8"/>
          <p:cNvSpPr/>
          <p:nvPr/>
        </p:nvSpPr>
        <p:spPr>
          <a:xfrm>
            <a:off x="6734770" y="3124200"/>
            <a:ext cx="443731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ML Process</a:t>
            </a:r>
            <a:endParaRPr lang="en-US" sz="1800" dirty="0"/>
          </a:p>
        </p:txBody>
      </p:sp>
      <p:sp>
        <p:nvSpPr>
          <p:cNvPr id="29" name="Text 9"/>
          <p:cNvSpPr/>
          <p:nvPr/>
        </p:nvSpPr>
        <p:spPr>
          <a:xfrm>
            <a:off x="6291039" y="3505200"/>
            <a:ext cx="532477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+ Algorithms + Experience → Predictions</a:t>
            </a:r>
            <a:endParaRPr lang="en-US" sz="1500" dirty="0"/>
          </a:p>
        </p:txBody>
      </p:sp>
      <p:sp>
        <p:nvSpPr>
          <p:cNvPr id="30" name="Text 10"/>
          <p:cNvSpPr/>
          <p:nvPr/>
        </p:nvSpPr>
        <p:spPr>
          <a:xfrm>
            <a:off x="6324600" y="4457700"/>
            <a:ext cx="525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 Practice:</a:t>
            </a:r>
            <a:endParaRPr lang="en-US" sz="1500" dirty="0"/>
          </a:p>
        </p:txBody>
      </p:sp>
      <p:sp>
        <p:nvSpPr>
          <p:cNvPr id="31" name="Text 11"/>
          <p:cNvSpPr/>
          <p:nvPr/>
        </p:nvSpPr>
        <p:spPr>
          <a:xfrm>
            <a:off x="6438900" y="4838700"/>
            <a:ext cx="506438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Spam detection: Classifies emails as spam or not spam</a:t>
            </a:r>
            <a:endParaRPr lang="en-US" sz="1200" dirty="0"/>
          </a:p>
        </p:txBody>
      </p:sp>
      <p:sp>
        <p:nvSpPr>
          <p:cNvPr id="32" name="Text 12"/>
          <p:cNvSpPr/>
          <p:nvPr/>
        </p:nvSpPr>
        <p:spPr>
          <a:xfrm>
            <a:off x="6657975" y="5200650"/>
            <a:ext cx="455306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Credit scoring: Predicts loan repayment likelihood</a:t>
            </a:r>
            <a:endParaRPr lang="en-US" sz="1200" dirty="0"/>
          </a:p>
        </p:txBody>
      </p:sp>
      <p:sp>
        <p:nvSpPr>
          <p:cNvPr id="33" name="Text 13"/>
          <p:cNvSpPr/>
          <p:nvPr/>
        </p:nvSpPr>
        <p:spPr>
          <a:xfrm>
            <a:off x="6629400" y="5581650"/>
            <a:ext cx="59060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Recommendation systems: Suggests movies, songs, or products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33500"/>
            <a:ext cx="11430000" cy="14859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986" y="2019300"/>
            <a:ext cx="1325463" cy="571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586" y="2133600"/>
            <a:ext cx="247650" cy="342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3591" y="2019300"/>
            <a:ext cx="1996976" cy="571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2191" y="2133600"/>
            <a:ext cx="247650" cy="3429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0709" y="2019300"/>
            <a:ext cx="2042071" cy="571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9309" y="2133600"/>
            <a:ext cx="28575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2921" y="2019300"/>
            <a:ext cx="2070943" cy="571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1521" y="2133600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3581400"/>
            <a:ext cx="3657600" cy="23241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4050" y="3810000"/>
            <a:ext cx="571500" cy="5715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3275" y="5524500"/>
            <a:ext cx="114300" cy="1143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67200" y="3581400"/>
            <a:ext cx="3657600" cy="23241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10250" y="3810000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34075" y="3924300"/>
            <a:ext cx="323850" cy="3429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69459" y="5524500"/>
            <a:ext cx="114300" cy="1143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53400" y="3581400"/>
            <a:ext cx="3657600" cy="23241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96450" y="3810000"/>
            <a:ext cx="571500" cy="5715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39325" y="3924300"/>
            <a:ext cx="285750" cy="3429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55609" y="5524500"/>
            <a:ext cx="114300" cy="1143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699272" y="285750"/>
            <a:ext cx="575196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Concept &amp; Examples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609600" y="1562100"/>
            <a:ext cx="1097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Core ML Formula</a:t>
            </a:r>
            <a:endParaRPr lang="en-US" sz="1800" dirty="0"/>
          </a:p>
        </p:txBody>
      </p:sp>
      <p:sp>
        <p:nvSpPr>
          <p:cNvPr id="26" name="Text 2"/>
          <p:cNvSpPr/>
          <p:nvPr/>
        </p:nvSpPr>
        <p:spPr>
          <a:xfrm>
            <a:off x="2338536" y="2171700"/>
            <a:ext cx="60757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</a:t>
            </a:r>
            <a:endParaRPr lang="en-US" sz="1500" dirty="0"/>
          </a:p>
        </p:txBody>
      </p:sp>
      <p:sp>
        <p:nvSpPr>
          <p:cNvPr id="27" name="Text 3"/>
          <p:cNvSpPr/>
          <p:nvPr/>
        </p:nvSpPr>
        <p:spPr>
          <a:xfrm>
            <a:off x="3187750" y="2152650"/>
            <a:ext cx="229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+</a:t>
            </a:r>
            <a:endParaRPr lang="en-US" sz="1800" dirty="0"/>
          </a:p>
        </p:txBody>
      </p:sp>
      <p:sp>
        <p:nvSpPr>
          <p:cNvPr id="28" name="Text 4"/>
          <p:cNvSpPr/>
          <p:nvPr/>
        </p:nvSpPr>
        <p:spPr>
          <a:xfrm>
            <a:off x="4084141" y="2171700"/>
            <a:ext cx="141339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Algorithms</a:t>
            </a:r>
            <a:endParaRPr lang="en-US" sz="1500" dirty="0"/>
          </a:p>
        </p:txBody>
      </p:sp>
      <p:sp>
        <p:nvSpPr>
          <p:cNvPr id="29" name="Text 5"/>
          <p:cNvSpPr/>
          <p:nvPr/>
        </p:nvSpPr>
        <p:spPr>
          <a:xfrm>
            <a:off x="5604867" y="2152650"/>
            <a:ext cx="229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+</a:t>
            </a:r>
            <a:endParaRPr lang="en-US" sz="1800" dirty="0"/>
          </a:p>
        </p:txBody>
      </p:sp>
      <p:sp>
        <p:nvSpPr>
          <p:cNvPr id="30" name="Text 6"/>
          <p:cNvSpPr/>
          <p:nvPr/>
        </p:nvSpPr>
        <p:spPr>
          <a:xfrm>
            <a:off x="6539359" y="2171700"/>
            <a:ext cx="14217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Experience</a:t>
            </a:r>
            <a:endParaRPr lang="en-US" sz="1500" dirty="0"/>
          </a:p>
        </p:txBody>
      </p:sp>
      <p:sp>
        <p:nvSpPr>
          <p:cNvPr id="31" name="Text 7"/>
          <p:cNvSpPr/>
          <p:nvPr/>
        </p:nvSpPr>
        <p:spPr>
          <a:xfrm>
            <a:off x="8067080" y="2152650"/>
            <a:ext cx="229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→</a:t>
            </a:r>
            <a:endParaRPr lang="en-US" sz="1800" dirty="0"/>
          </a:p>
        </p:txBody>
      </p:sp>
      <p:sp>
        <p:nvSpPr>
          <p:cNvPr id="32" name="Text 8"/>
          <p:cNvSpPr/>
          <p:nvPr/>
        </p:nvSpPr>
        <p:spPr>
          <a:xfrm>
            <a:off x="9001571" y="2171700"/>
            <a:ext cx="145643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Predictions</a:t>
            </a:r>
            <a:endParaRPr lang="en-US" sz="1500" dirty="0"/>
          </a:p>
        </p:txBody>
      </p:sp>
      <p:sp>
        <p:nvSpPr>
          <p:cNvPr id="33" name="Text 9"/>
          <p:cNvSpPr/>
          <p:nvPr/>
        </p:nvSpPr>
        <p:spPr>
          <a:xfrm>
            <a:off x="381000" y="3124200"/>
            <a:ext cx="1143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Real-World Applications</a:t>
            </a:r>
            <a:endParaRPr lang="en-US" sz="1800" dirty="0"/>
          </a:p>
        </p:txBody>
      </p:sp>
      <p:sp>
        <p:nvSpPr>
          <p:cNvPr id="34" name="Text 10"/>
          <p:cNvSpPr/>
          <p:nvPr/>
        </p:nvSpPr>
        <p:spPr>
          <a:xfrm>
            <a:off x="1354634" y="4533900"/>
            <a:ext cx="205239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Spam Detection</a:t>
            </a:r>
            <a:endParaRPr lang="en-US" sz="1500" dirty="0"/>
          </a:p>
        </p:txBody>
      </p:sp>
      <p:sp>
        <p:nvSpPr>
          <p:cNvPr id="35" name="Text 11"/>
          <p:cNvSpPr/>
          <p:nvPr/>
        </p:nvSpPr>
        <p:spPr>
          <a:xfrm>
            <a:off x="609600" y="4876800"/>
            <a:ext cx="3200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ML learns to classify emails as spam or not spam from examples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1863775" y="5486400"/>
            <a:ext cx="105888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Classification</a:t>
            </a:r>
            <a:endParaRPr lang="en-US" sz="1050" dirty="0"/>
          </a:p>
        </p:txBody>
      </p:sp>
      <p:sp>
        <p:nvSpPr>
          <p:cNvPr id="37" name="Text 13"/>
          <p:cNvSpPr/>
          <p:nvPr/>
        </p:nvSpPr>
        <p:spPr>
          <a:xfrm>
            <a:off x="5328791" y="4533900"/>
            <a:ext cx="184112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Credit Scoring</a:t>
            </a:r>
            <a:endParaRPr lang="en-US" sz="1500" dirty="0"/>
          </a:p>
        </p:txBody>
      </p:sp>
      <p:sp>
        <p:nvSpPr>
          <p:cNvPr id="38" name="Text 14"/>
          <p:cNvSpPr/>
          <p:nvPr/>
        </p:nvSpPr>
        <p:spPr>
          <a:xfrm>
            <a:off x="4495800" y="4876800"/>
            <a:ext cx="3200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ML predicts whether a person is likely to repay a loan based on past data</a:t>
            </a:r>
            <a:endParaRPr lang="en-US" sz="1200" dirty="0"/>
          </a:p>
        </p:txBody>
      </p:sp>
      <p:sp>
        <p:nvSpPr>
          <p:cNvPr id="39" name="Text 15"/>
          <p:cNvSpPr/>
          <p:nvPr/>
        </p:nvSpPr>
        <p:spPr>
          <a:xfrm>
            <a:off x="5859959" y="5486400"/>
            <a:ext cx="79509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Prediction</a:t>
            </a:r>
            <a:endParaRPr lang="en-US" sz="1050" dirty="0"/>
          </a:p>
        </p:txBody>
      </p:sp>
      <p:sp>
        <p:nvSpPr>
          <p:cNvPr id="40" name="Text 16"/>
          <p:cNvSpPr/>
          <p:nvPr/>
        </p:nvSpPr>
        <p:spPr>
          <a:xfrm>
            <a:off x="8560891" y="4533900"/>
            <a:ext cx="341114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Recommendation Systems</a:t>
            </a:r>
            <a:endParaRPr lang="en-US" sz="1500" dirty="0"/>
          </a:p>
        </p:txBody>
      </p:sp>
      <p:sp>
        <p:nvSpPr>
          <p:cNvPr id="41" name="Text 17"/>
          <p:cNvSpPr/>
          <p:nvPr/>
        </p:nvSpPr>
        <p:spPr>
          <a:xfrm>
            <a:off x="8382000" y="4876800"/>
            <a:ext cx="3200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ML suggests movies, songs, or products based on user preferences</a:t>
            </a:r>
            <a:endParaRPr lang="en-US" sz="1200" dirty="0"/>
          </a:p>
        </p:txBody>
      </p:sp>
      <p:sp>
        <p:nvSpPr>
          <p:cNvPr id="42" name="Text 18"/>
          <p:cNvSpPr/>
          <p:nvPr/>
        </p:nvSpPr>
        <p:spPr>
          <a:xfrm>
            <a:off x="9346109" y="5486400"/>
            <a:ext cx="175504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Collaborative Filtering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7300"/>
            <a:ext cx="3555950" cy="42862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101" y="1485900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076" y="1638300"/>
            <a:ext cx="400050" cy="457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810000"/>
            <a:ext cx="17145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1148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705350"/>
            <a:ext cx="3098750" cy="609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4838700"/>
            <a:ext cx="133350" cy="1333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7950" y="1257300"/>
            <a:ext cx="3555950" cy="42862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4851" y="1485900"/>
            <a:ext cx="762000" cy="762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8676" y="1638300"/>
            <a:ext cx="514350" cy="4572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6550" y="4038600"/>
            <a:ext cx="1905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46550" y="4572000"/>
            <a:ext cx="17145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46550" y="4914900"/>
            <a:ext cx="3098750" cy="6096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60850" y="5048250"/>
            <a:ext cx="104775" cy="1333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78701" y="1257300"/>
            <a:ext cx="3555950" cy="42862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75602" y="1485900"/>
            <a:ext cx="762000" cy="7620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70852" y="1638300"/>
            <a:ext cx="571500" cy="4572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07301" y="4343400"/>
            <a:ext cx="1905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07301" y="46482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07301" y="4991100"/>
            <a:ext cx="3098750" cy="6096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521601" y="5124450"/>
            <a:ext cx="152400" cy="13335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516511" y="285750"/>
            <a:ext cx="619059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Types of Machine Learning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375925" y="2400300"/>
            <a:ext cx="371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Supervised Learning</a:t>
            </a:r>
            <a:endParaRPr lang="en-US" sz="1800" dirty="0"/>
          </a:p>
        </p:txBody>
      </p:sp>
      <p:sp>
        <p:nvSpPr>
          <p:cNvPr id="27" name="Text 2"/>
          <p:cNvSpPr/>
          <p:nvPr/>
        </p:nvSpPr>
        <p:spPr>
          <a:xfrm>
            <a:off x="685800" y="2819400"/>
            <a:ext cx="3098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Definition: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Model is trained using labeled data (input with correct output).</a:t>
            </a:r>
            <a:endParaRPr lang="en-US" sz="1200" dirty="0"/>
          </a:p>
        </p:txBody>
      </p:sp>
      <p:sp>
        <p:nvSpPr>
          <p:cNvPr id="28" name="Text 3"/>
          <p:cNvSpPr/>
          <p:nvPr/>
        </p:nvSpPr>
        <p:spPr>
          <a:xfrm>
            <a:off x="685800" y="3429000"/>
            <a:ext cx="3098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Examples:</a:t>
            </a:r>
            <a:endParaRPr lang="en-US" sz="1350" dirty="0"/>
          </a:p>
        </p:txBody>
      </p:sp>
      <p:sp>
        <p:nvSpPr>
          <p:cNvPr id="29" name="Text 4"/>
          <p:cNvSpPr/>
          <p:nvPr/>
        </p:nvSpPr>
        <p:spPr>
          <a:xfrm>
            <a:off x="933450" y="3771900"/>
            <a:ext cx="333202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Predicting house prices (Regression)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914400" y="4076700"/>
            <a:ext cx="28701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Classifying emails as spam or not spam (Classification)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971550" y="4819650"/>
            <a:ext cx="2870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Uses clear correct answers to guide learning</a:t>
            </a:r>
            <a:endParaRPr lang="en-US" sz="1050" dirty="0"/>
          </a:p>
        </p:txBody>
      </p:sp>
      <p:sp>
        <p:nvSpPr>
          <p:cNvPr id="32" name="Text 7"/>
          <p:cNvSpPr/>
          <p:nvPr/>
        </p:nvSpPr>
        <p:spPr>
          <a:xfrm>
            <a:off x="4236675" y="2400300"/>
            <a:ext cx="371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Unsupervised Learning</a:t>
            </a:r>
            <a:endParaRPr lang="en-US" sz="1800" dirty="0"/>
          </a:p>
        </p:txBody>
      </p:sp>
      <p:sp>
        <p:nvSpPr>
          <p:cNvPr id="33" name="Text 8"/>
          <p:cNvSpPr/>
          <p:nvPr/>
        </p:nvSpPr>
        <p:spPr>
          <a:xfrm>
            <a:off x="4546550" y="2819400"/>
            <a:ext cx="30987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Definition: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Model is trained on unlabeled data, and it must find hidden patterns or groupings.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4546550" y="3657600"/>
            <a:ext cx="3098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Examples:</a:t>
            </a:r>
            <a:endParaRPr lang="en-US" sz="1350" dirty="0"/>
          </a:p>
        </p:txBody>
      </p:sp>
      <p:sp>
        <p:nvSpPr>
          <p:cNvPr id="35" name="Text 10"/>
          <p:cNvSpPr/>
          <p:nvPr/>
        </p:nvSpPr>
        <p:spPr>
          <a:xfrm>
            <a:off x="4813250" y="4000500"/>
            <a:ext cx="2832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Customer segmentation using K-Means clustering</a:t>
            </a:r>
            <a:endParaRPr lang="en-US" sz="1200" dirty="0"/>
          </a:p>
        </p:txBody>
      </p:sp>
      <p:sp>
        <p:nvSpPr>
          <p:cNvPr id="36" name="Text 11"/>
          <p:cNvSpPr/>
          <p:nvPr/>
        </p:nvSpPr>
        <p:spPr>
          <a:xfrm>
            <a:off x="4794200" y="4533900"/>
            <a:ext cx="209240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Market basket analysis</a:t>
            </a:r>
            <a:endParaRPr lang="en-US" sz="1200" dirty="0"/>
          </a:p>
        </p:txBody>
      </p:sp>
      <p:sp>
        <p:nvSpPr>
          <p:cNvPr id="37" name="Text 12"/>
          <p:cNvSpPr/>
          <p:nvPr/>
        </p:nvSpPr>
        <p:spPr>
          <a:xfrm>
            <a:off x="4803725" y="5029200"/>
            <a:ext cx="2870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Discovers patterns without knowing the answer</a:t>
            </a:r>
            <a:endParaRPr lang="en-US" sz="1050" dirty="0"/>
          </a:p>
        </p:txBody>
      </p:sp>
      <p:sp>
        <p:nvSpPr>
          <p:cNvPr id="38" name="Text 13"/>
          <p:cNvSpPr/>
          <p:nvPr/>
        </p:nvSpPr>
        <p:spPr>
          <a:xfrm>
            <a:off x="8407301" y="2400300"/>
            <a:ext cx="30987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33E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Reinforcement Learning</a:t>
            </a:r>
            <a:endParaRPr lang="en-US" sz="1800" dirty="0"/>
          </a:p>
        </p:txBody>
      </p:sp>
      <p:sp>
        <p:nvSpPr>
          <p:cNvPr id="39" name="Text 14"/>
          <p:cNvSpPr/>
          <p:nvPr/>
        </p:nvSpPr>
        <p:spPr>
          <a:xfrm>
            <a:off x="8407301" y="3124200"/>
            <a:ext cx="30987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Definition: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Model learns through trial and error to achieve a goal, receiving rewards or penalties as feedback.</a:t>
            </a:r>
            <a:endParaRPr lang="en-US" sz="1200" dirty="0"/>
          </a:p>
        </p:txBody>
      </p:sp>
      <p:sp>
        <p:nvSpPr>
          <p:cNvPr id="40" name="Text 15"/>
          <p:cNvSpPr/>
          <p:nvPr/>
        </p:nvSpPr>
        <p:spPr>
          <a:xfrm>
            <a:off x="8407301" y="3962400"/>
            <a:ext cx="3098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Examples:</a:t>
            </a:r>
            <a:endParaRPr lang="en-US" sz="1350" dirty="0"/>
          </a:p>
        </p:txBody>
      </p:sp>
      <p:sp>
        <p:nvSpPr>
          <p:cNvPr id="41" name="Text 16"/>
          <p:cNvSpPr/>
          <p:nvPr/>
        </p:nvSpPr>
        <p:spPr>
          <a:xfrm>
            <a:off x="8674001" y="4305300"/>
            <a:ext cx="28637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Game-playing AI (like AlphaGo)</a:t>
            </a:r>
            <a:endParaRPr lang="en-US" sz="1200" dirty="0"/>
          </a:p>
        </p:txBody>
      </p:sp>
      <p:sp>
        <p:nvSpPr>
          <p:cNvPr id="42" name="Text 17"/>
          <p:cNvSpPr/>
          <p:nvPr/>
        </p:nvSpPr>
        <p:spPr>
          <a:xfrm>
            <a:off x="8635901" y="4610100"/>
            <a:ext cx="14741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Self-driving cars</a:t>
            </a:r>
            <a:endParaRPr lang="en-US" sz="1200" dirty="0"/>
          </a:p>
        </p:txBody>
      </p:sp>
      <p:sp>
        <p:nvSpPr>
          <p:cNvPr id="43" name="Text 18"/>
          <p:cNvSpPr/>
          <p:nvPr/>
        </p:nvSpPr>
        <p:spPr>
          <a:xfrm>
            <a:off x="8712101" y="5105400"/>
            <a:ext cx="2870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Learns by receiving rewards for good actions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57300"/>
            <a:ext cx="5562600" cy="103822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952750"/>
            <a:ext cx="171450" cy="1714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295650"/>
            <a:ext cx="171450" cy="1714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743325"/>
            <a:ext cx="5562600" cy="19431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60" y="4352925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047" y="4505325"/>
            <a:ext cx="200025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0884" y="4800600"/>
            <a:ext cx="762000" cy="190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3111" y="4352925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5036" y="4505325"/>
            <a:ext cx="285750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3087" y="4800600"/>
            <a:ext cx="762000" cy="190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67002" y="4352925"/>
            <a:ext cx="609600" cy="609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28927" y="4505325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4600" y="1714500"/>
            <a:ext cx="5562600" cy="2057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5100" y="19431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29400" y="201930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24700" y="2590800"/>
            <a:ext cx="4572000" cy="9906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39000" y="2743200"/>
            <a:ext cx="17145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4600" y="4000500"/>
            <a:ext cx="5562600" cy="2057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15100" y="4229100"/>
            <a:ext cx="457200" cy="4572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24700" y="4876800"/>
            <a:ext cx="4572000" cy="9906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39000" y="5029200"/>
            <a:ext cx="152400" cy="152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4104233" y="285750"/>
            <a:ext cx="478024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Supervised Learning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457200" y="1257300"/>
            <a:ext cx="541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Definition</a:t>
            </a:r>
            <a:endParaRPr lang="en-US" sz="1800" dirty="0"/>
          </a:p>
        </p:txBody>
      </p:sp>
      <p:sp>
        <p:nvSpPr>
          <p:cNvPr id="27" name="Text 2"/>
          <p:cNvSpPr/>
          <p:nvPr/>
        </p:nvSpPr>
        <p:spPr>
          <a:xfrm>
            <a:off x="457200" y="1676400"/>
            <a:ext cx="54102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is trained using labeled data (input with correct output).</a:t>
            </a:r>
            <a:endParaRPr lang="en-US" sz="1500" dirty="0"/>
          </a:p>
        </p:txBody>
      </p:sp>
      <p:sp>
        <p:nvSpPr>
          <p:cNvPr id="28" name="Text 3"/>
          <p:cNvSpPr/>
          <p:nvPr/>
        </p:nvSpPr>
        <p:spPr>
          <a:xfrm>
            <a:off x="304800" y="2524125"/>
            <a:ext cx="5562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Characteristics:</a:t>
            </a:r>
            <a:endParaRPr lang="en-US" sz="1500" dirty="0"/>
          </a:p>
        </p:txBody>
      </p:sp>
      <p:sp>
        <p:nvSpPr>
          <p:cNvPr id="29" name="Text 4"/>
          <p:cNvSpPr/>
          <p:nvPr/>
        </p:nvSpPr>
        <p:spPr>
          <a:xfrm>
            <a:off x="400050" y="2905125"/>
            <a:ext cx="5753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Has a clear target variable</a:t>
            </a:r>
            <a:endParaRPr lang="en-US" sz="1350" dirty="0"/>
          </a:p>
        </p:txBody>
      </p:sp>
      <p:sp>
        <p:nvSpPr>
          <p:cNvPr id="30" name="Text 5"/>
          <p:cNvSpPr/>
          <p:nvPr/>
        </p:nvSpPr>
        <p:spPr>
          <a:xfrm>
            <a:off x="400050" y="3248025"/>
            <a:ext cx="5753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Learning from examples</a:t>
            </a:r>
            <a:endParaRPr lang="en-US" sz="1350" dirty="0"/>
          </a:p>
        </p:txBody>
      </p:sp>
      <p:sp>
        <p:nvSpPr>
          <p:cNvPr id="31" name="Text 6"/>
          <p:cNvSpPr/>
          <p:nvPr/>
        </p:nvSpPr>
        <p:spPr>
          <a:xfrm>
            <a:off x="495300" y="3933825"/>
            <a:ext cx="62179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How Supervised Learning Works:</a:t>
            </a:r>
            <a:endParaRPr lang="en-US" sz="1500" dirty="0"/>
          </a:p>
        </p:txBody>
      </p:sp>
      <p:sp>
        <p:nvSpPr>
          <p:cNvPr id="32" name="Text 7"/>
          <p:cNvSpPr/>
          <p:nvPr/>
        </p:nvSpPr>
        <p:spPr>
          <a:xfrm>
            <a:off x="495300" y="5038725"/>
            <a:ext cx="12164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Training Data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2914799" y="5038725"/>
            <a:ext cx="8956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Algorithm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5142905" y="5038725"/>
            <a:ext cx="54917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6324600" y="1257300"/>
            <a:ext cx="66751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Types of Supervised Learning</a:t>
            </a:r>
            <a:endParaRPr lang="en-US" sz="1800" dirty="0"/>
          </a:p>
        </p:txBody>
      </p:sp>
      <p:sp>
        <p:nvSpPr>
          <p:cNvPr id="36" name="Text 11"/>
          <p:cNvSpPr/>
          <p:nvPr/>
        </p:nvSpPr>
        <p:spPr>
          <a:xfrm>
            <a:off x="7124700" y="1905000"/>
            <a:ext cx="4572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Regression</a:t>
            </a:r>
            <a:endParaRPr lang="en-US" sz="1500" dirty="0"/>
          </a:p>
        </p:txBody>
      </p:sp>
      <p:sp>
        <p:nvSpPr>
          <p:cNvPr id="37" name="Text 12"/>
          <p:cNvSpPr/>
          <p:nvPr/>
        </p:nvSpPr>
        <p:spPr>
          <a:xfrm>
            <a:off x="7124700" y="2247900"/>
            <a:ext cx="5486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Predicting continuous values</a:t>
            </a:r>
            <a:endParaRPr lang="en-US" sz="1200" dirty="0"/>
          </a:p>
        </p:txBody>
      </p:sp>
      <p:sp>
        <p:nvSpPr>
          <p:cNvPr id="38" name="Text 13"/>
          <p:cNvSpPr/>
          <p:nvPr/>
        </p:nvSpPr>
        <p:spPr>
          <a:xfrm>
            <a:off x="7486650" y="2705100"/>
            <a:ext cx="8551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Example:</a:t>
            </a:r>
            <a:endParaRPr lang="en-US" sz="1200" dirty="0"/>
          </a:p>
        </p:txBody>
      </p:sp>
      <p:sp>
        <p:nvSpPr>
          <p:cNvPr id="39" name="Text 14"/>
          <p:cNvSpPr/>
          <p:nvPr/>
        </p:nvSpPr>
        <p:spPr>
          <a:xfrm>
            <a:off x="7239000" y="3009900"/>
            <a:ext cx="434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Predicting house prices based on features like area, rooms, and location.</a:t>
            </a:r>
            <a:endParaRPr lang="en-US" sz="1200" dirty="0"/>
          </a:p>
        </p:txBody>
      </p:sp>
      <p:sp>
        <p:nvSpPr>
          <p:cNvPr id="40" name="Text 15"/>
          <p:cNvSpPr/>
          <p:nvPr/>
        </p:nvSpPr>
        <p:spPr>
          <a:xfrm>
            <a:off x="7124700" y="4191000"/>
            <a:ext cx="4572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Classification</a:t>
            </a:r>
            <a:endParaRPr lang="en-US" sz="1500" dirty="0"/>
          </a:p>
        </p:txBody>
      </p:sp>
      <p:sp>
        <p:nvSpPr>
          <p:cNvPr id="41" name="Text 16"/>
          <p:cNvSpPr/>
          <p:nvPr/>
        </p:nvSpPr>
        <p:spPr>
          <a:xfrm>
            <a:off x="7124700" y="4533900"/>
            <a:ext cx="4572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Predicting categories</a:t>
            </a:r>
            <a:endParaRPr lang="en-US" sz="1200" dirty="0"/>
          </a:p>
        </p:txBody>
      </p:sp>
      <p:sp>
        <p:nvSpPr>
          <p:cNvPr id="42" name="Text 17"/>
          <p:cNvSpPr/>
          <p:nvPr/>
        </p:nvSpPr>
        <p:spPr>
          <a:xfrm>
            <a:off x="7467600" y="4991100"/>
            <a:ext cx="8551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Example:</a:t>
            </a:r>
            <a:endParaRPr lang="en-US" sz="1200" dirty="0"/>
          </a:p>
        </p:txBody>
      </p:sp>
      <p:sp>
        <p:nvSpPr>
          <p:cNvPr id="43" name="Text 18"/>
          <p:cNvSpPr/>
          <p:nvPr/>
        </p:nvSpPr>
        <p:spPr>
          <a:xfrm>
            <a:off x="7239000" y="5295900"/>
            <a:ext cx="434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Classifying emails as spam or not spam based on content and sender.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33500"/>
            <a:ext cx="5410200" cy="103822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028950"/>
            <a:ext cx="171450" cy="1714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409950"/>
            <a:ext cx="171450" cy="1714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790950"/>
            <a:ext cx="171450" cy="1714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4695825"/>
            <a:ext cx="5410200" cy="8763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4848225"/>
            <a:ext cx="238125" cy="266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5724525"/>
            <a:ext cx="5410200" cy="8763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5876925"/>
            <a:ext cx="219075" cy="2667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1790700"/>
            <a:ext cx="5715000" cy="2857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4876800"/>
            <a:ext cx="5715000" cy="1905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6500" y="5486400"/>
            <a:ext cx="304800" cy="381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2700" y="5591175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6500" y="6134100"/>
            <a:ext cx="323850" cy="381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2700" y="6238875"/>
            <a:ext cx="171450" cy="1524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864322" y="285750"/>
            <a:ext cx="535602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Unsupervised Learning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533400" y="1333500"/>
            <a:ext cx="525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Definition</a:t>
            </a:r>
            <a:endParaRPr lang="en-US" sz="1800" dirty="0"/>
          </a:p>
        </p:txBody>
      </p:sp>
      <p:sp>
        <p:nvSpPr>
          <p:cNvPr id="20" name="Text 2"/>
          <p:cNvSpPr/>
          <p:nvPr/>
        </p:nvSpPr>
        <p:spPr>
          <a:xfrm>
            <a:off x="533400" y="1752600"/>
            <a:ext cx="52578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is trained on unlabeled data, and it must find hidden patterns or groupings.</a:t>
            </a:r>
            <a:endParaRPr lang="en-US" sz="1500" dirty="0"/>
          </a:p>
        </p:txBody>
      </p:sp>
      <p:sp>
        <p:nvSpPr>
          <p:cNvPr id="21" name="Text 3"/>
          <p:cNvSpPr/>
          <p:nvPr/>
        </p:nvSpPr>
        <p:spPr>
          <a:xfrm>
            <a:off x="381000" y="2600325"/>
            <a:ext cx="541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Characteristics:</a:t>
            </a:r>
            <a:endParaRPr lang="en-US" sz="1500" dirty="0"/>
          </a:p>
        </p:txBody>
      </p:sp>
      <p:sp>
        <p:nvSpPr>
          <p:cNvPr id="22" name="Text 4"/>
          <p:cNvSpPr/>
          <p:nvPr/>
        </p:nvSpPr>
        <p:spPr>
          <a:xfrm>
            <a:off x="476250" y="2981325"/>
            <a:ext cx="67208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Discovers patterns without labeled examples</a:t>
            </a:r>
            <a:endParaRPr lang="en-US" sz="1350" dirty="0"/>
          </a:p>
        </p:txBody>
      </p:sp>
      <p:sp>
        <p:nvSpPr>
          <p:cNvPr id="23" name="Text 5"/>
          <p:cNvSpPr/>
          <p:nvPr/>
        </p:nvSpPr>
        <p:spPr>
          <a:xfrm>
            <a:off x="476250" y="3362325"/>
            <a:ext cx="67208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Algorithms identify natural groupings in data</a:t>
            </a:r>
            <a:endParaRPr lang="en-US" sz="1350" dirty="0"/>
          </a:p>
        </p:txBody>
      </p:sp>
      <p:sp>
        <p:nvSpPr>
          <p:cNvPr id="24" name="Text 6"/>
          <p:cNvSpPr/>
          <p:nvPr/>
        </p:nvSpPr>
        <p:spPr>
          <a:xfrm>
            <a:off x="476250" y="3743325"/>
            <a:ext cx="67208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 correct output provided during training</a:t>
            </a:r>
            <a:endParaRPr lang="en-US" sz="1350" dirty="0"/>
          </a:p>
        </p:txBody>
      </p:sp>
      <p:sp>
        <p:nvSpPr>
          <p:cNvPr id="25" name="Text 7"/>
          <p:cNvSpPr/>
          <p:nvPr/>
        </p:nvSpPr>
        <p:spPr>
          <a:xfrm>
            <a:off x="381000" y="4314825"/>
            <a:ext cx="541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Applications:</a:t>
            </a:r>
            <a:endParaRPr lang="en-US" sz="1500" dirty="0"/>
          </a:p>
        </p:txBody>
      </p:sp>
      <p:sp>
        <p:nvSpPr>
          <p:cNvPr id="26" name="Text 8"/>
          <p:cNvSpPr/>
          <p:nvPr/>
        </p:nvSpPr>
        <p:spPr>
          <a:xfrm>
            <a:off x="885825" y="4848225"/>
            <a:ext cx="2510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Customer Segmentation</a:t>
            </a:r>
            <a:endParaRPr lang="en-US" sz="1350" dirty="0"/>
          </a:p>
        </p:txBody>
      </p:sp>
      <p:sp>
        <p:nvSpPr>
          <p:cNvPr id="27" name="Text 9"/>
          <p:cNvSpPr/>
          <p:nvPr/>
        </p:nvSpPr>
        <p:spPr>
          <a:xfrm>
            <a:off x="533400" y="5191125"/>
            <a:ext cx="6126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Grouping customers with similar behaviors</a:t>
            </a: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866775" y="5876925"/>
            <a:ext cx="237922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Market Basket Analysis</a:t>
            </a:r>
            <a:endParaRPr lang="en-US" sz="1350" dirty="0"/>
          </a:p>
        </p:txBody>
      </p:sp>
      <p:sp>
        <p:nvSpPr>
          <p:cNvPr id="29" name="Text 11"/>
          <p:cNvSpPr/>
          <p:nvPr/>
        </p:nvSpPr>
        <p:spPr>
          <a:xfrm>
            <a:off x="533400" y="6219825"/>
            <a:ext cx="6126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Finding items frequently bought together</a:t>
            </a:r>
            <a:endParaRPr lang="en-US" sz="1200" dirty="0"/>
          </a:p>
        </p:txBody>
      </p:sp>
      <p:sp>
        <p:nvSpPr>
          <p:cNvPr id="30" name="Text 12"/>
          <p:cNvSpPr/>
          <p:nvPr/>
        </p:nvSpPr>
        <p:spPr>
          <a:xfrm>
            <a:off x="6096000" y="1333500"/>
            <a:ext cx="685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How Unsupervised Learning Works</a:t>
            </a:r>
            <a:endParaRPr lang="en-US" sz="1800" dirty="0"/>
          </a:p>
        </p:txBody>
      </p:sp>
      <p:sp>
        <p:nvSpPr>
          <p:cNvPr id="31" name="Text 13"/>
          <p:cNvSpPr/>
          <p:nvPr/>
        </p:nvSpPr>
        <p:spPr>
          <a:xfrm>
            <a:off x="6286500" y="5067300"/>
            <a:ext cx="5334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Common Techniques:</a:t>
            </a:r>
            <a:endParaRPr lang="en-US" sz="1500" dirty="0"/>
          </a:p>
        </p:txBody>
      </p:sp>
      <p:sp>
        <p:nvSpPr>
          <p:cNvPr id="32" name="Text 14"/>
          <p:cNvSpPr/>
          <p:nvPr/>
        </p:nvSpPr>
        <p:spPr>
          <a:xfrm>
            <a:off x="6743700" y="5448300"/>
            <a:ext cx="342042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K-Means Clustering</a:t>
            </a:r>
            <a:endParaRPr lang="en-US" sz="1350" dirty="0"/>
          </a:p>
        </p:txBody>
      </p:sp>
      <p:sp>
        <p:nvSpPr>
          <p:cNvPr id="33" name="Text 15"/>
          <p:cNvSpPr/>
          <p:nvPr/>
        </p:nvSpPr>
        <p:spPr>
          <a:xfrm>
            <a:off x="6743700" y="5715000"/>
            <a:ext cx="342042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Partitions data into K distinct clusters</a:t>
            </a:r>
            <a:endParaRPr lang="en-US" sz="1200" dirty="0"/>
          </a:p>
        </p:txBody>
      </p:sp>
      <p:sp>
        <p:nvSpPr>
          <p:cNvPr id="34" name="Text 16"/>
          <p:cNvSpPr/>
          <p:nvPr/>
        </p:nvSpPr>
        <p:spPr>
          <a:xfrm>
            <a:off x="6762750" y="6096000"/>
            <a:ext cx="299108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Hierarchical Clustering</a:t>
            </a:r>
            <a:endParaRPr lang="en-US" sz="1350" dirty="0"/>
          </a:p>
        </p:txBody>
      </p:sp>
      <p:sp>
        <p:nvSpPr>
          <p:cNvPr id="35" name="Text 17"/>
          <p:cNvSpPr/>
          <p:nvPr/>
        </p:nvSpPr>
        <p:spPr>
          <a:xfrm>
            <a:off x="6762750" y="6362700"/>
            <a:ext cx="299108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Creates a tree of nested clusters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33500"/>
            <a:ext cx="5410200" cy="103822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028950"/>
            <a:ext cx="219075" cy="1714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409950"/>
            <a:ext cx="171450" cy="1714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790950"/>
            <a:ext cx="171450" cy="1714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4171950"/>
            <a:ext cx="171450" cy="1714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4695825"/>
            <a:ext cx="5410200" cy="1828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5267325"/>
            <a:ext cx="457200" cy="4572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225" y="5343525"/>
            <a:ext cx="285750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5876925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5953125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00700" y="2486025"/>
            <a:ext cx="1143000" cy="1143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86450" y="2828925"/>
            <a:ext cx="571500" cy="457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87025" y="2466975"/>
            <a:ext cx="1143000" cy="1143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72775" y="2809875"/>
            <a:ext cx="571500" cy="457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15250" y="3238500"/>
            <a:ext cx="1143000" cy="190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67750" y="3238500"/>
            <a:ext cx="1143000" cy="190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01000" y="2286000"/>
            <a:ext cx="342900" cy="4191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77200" y="2362200"/>
            <a:ext cx="190500" cy="2667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53500" y="2286000"/>
            <a:ext cx="342900" cy="4191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29700" y="2362200"/>
            <a:ext cx="190500" cy="2667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96000" y="4991100"/>
            <a:ext cx="5715000" cy="14859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24650" y="5562600"/>
            <a:ext cx="457200" cy="4572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77050" y="57150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58150" y="5562600"/>
            <a:ext cx="457200" cy="4572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10550" y="57150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391650" y="5562600"/>
            <a:ext cx="457200" cy="4572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544050" y="5715000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725150" y="5562600"/>
            <a:ext cx="457200" cy="4572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868025" y="5715000"/>
            <a:ext cx="171450" cy="1524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3761929" y="285750"/>
            <a:ext cx="560159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Reinforcement Learning</a:t>
            </a:r>
            <a:endParaRPr lang="en-US" sz="2700" dirty="0"/>
          </a:p>
        </p:txBody>
      </p:sp>
      <p:sp>
        <p:nvSpPr>
          <p:cNvPr id="34" name="Text 1"/>
          <p:cNvSpPr/>
          <p:nvPr/>
        </p:nvSpPr>
        <p:spPr>
          <a:xfrm>
            <a:off x="533400" y="1333500"/>
            <a:ext cx="525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Definition</a:t>
            </a:r>
            <a:endParaRPr lang="en-US" sz="1800" dirty="0"/>
          </a:p>
        </p:txBody>
      </p:sp>
      <p:sp>
        <p:nvSpPr>
          <p:cNvPr id="35" name="Text 2"/>
          <p:cNvSpPr/>
          <p:nvPr/>
        </p:nvSpPr>
        <p:spPr>
          <a:xfrm>
            <a:off x="533400" y="1752600"/>
            <a:ext cx="52578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learns through trial and error to achieve a goal, receiving rewards or penalties as feedback.</a:t>
            </a:r>
            <a:endParaRPr lang="en-US" sz="1500" dirty="0"/>
          </a:p>
        </p:txBody>
      </p:sp>
      <p:sp>
        <p:nvSpPr>
          <p:cNvPr id="36" name="Text 3"/>
          <p:cNvSpPr/>
          <p:nvPr/>
        </p:nvSpPr>
        <p:spPr>
          <a:xfrm>
            <a:off x="381000" y="2600325"/>
            <a:ext cx="541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Concepts:</a:t>
            </a:r>
            <a:endParaRPr lang="en-US" sz="1500" dirty="0"/>
          </a:p>
        </p:txBody>
      </p:sp>
      <p:sp>
        <p:nvSpPr>
          <p:cNvPr id="37" name="Text 4"/>
          <p:cNvSpPr/>
          <p:nvPr/>
        </p:nvSpPr>
        <p:spPr>
          <a:xfrm>
            <a:off x="523875" y="2981325"/>
            <a:ext cx="67208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Learning through experimentation</a:t>
            </a:r>
            <a:endParaRPr lang="en-US" sz="1350" dirty="0"/>
          </a:p>
        </p:txBody>
      </p:sp>
      <p:sp>
        <p:nvSpPr>
          <p:cNvPr id="38" name="Text 5"/>
          <p:cNvSpPr/>
          <p:nvPr/>
        </p:nvSpPr>
        <p:spPr>
          <a:xfrm>
            <a:off x="476250" y="3362325"/>
            <a:ext cx="67208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Positive feedback (rewards) for desired behaviors</a:t>
            </a:r>
            <a:endParaRPr lang="en-US" sz="1350" dirty="0"/>
          </a:p>
        </p:txBody>
      </p:sp>
      <p:sp>
        <p:nvSpPr>
          <p:cNvPr id="39" name="Text 6"/>
          <p:cNvSpPr/>
          <p:nvPr/>
        </p:nvSpPr>
        <p:spPr>
          <a:xfrm>
            <a:off x="476250" y="3743325"/>
            <a:ext cx="67208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Negative feedback (penalties) for undesired behaviors</a:t>
            </a:r>
            <a:endParaRPr lang="en-US" sz="1350" dirty="0"/>
          </a:p>
        </p:txBody>
      </p:sp>
      <p:sp>
        <p:nvSpPr>
          <p:cNvPr id="40" name="Text 7"/>
          <p:cNvSpPr/>
          <p:nvPr/>
        </p:nvSpPr>
        <p:spPr>
          <a:xfrm>
            <a:off x="476250" y="4124325"/>
            <a:ext cx="67208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Learning from experience over time</a:t>
            </a:r>
            <a:endParaRPr lang="en-US" sz="1350" dirty="0"/>
          </a:p>
        </p:txBody>
      </p:sp>
      <p:sp>
        <p:nvSpPr>
          <p:cNvPr id="41" name="Text 8"/>
          <p:cNvSpPr/>
          <p:nvPr/>
        </p:nvSpPr>
        <p:spPr>
          <a:xfrm>
            <a:off x="571500" y="4886325"/>
            <a:ext cx="502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Applications:</a:t>
            </a:r>
            <a:endParaRPr lang="en-US" sz="1500" dirty="0"/>
          </a:p>
        </p:txBody>
      </p:sp>
      <p:sp>
        <p:nvSpPr>
          <p:cNvPr id="42" name="Text 9"/>
          <p:cNvSpPr/>
          <p:nvPr/>
        </p:nvSpPr>
        <p:spPr>
          <a:xfrm>
            <a:off x="1181100" y="5381625"/>
            <a:ext cx="28637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Game-playing AI (like AlphaGo)</a:t>
            </a:r>
            <a:endParaRPr lang="en-US" sz="1200" dirty="0"/>
          </a:p>
        </p:txBody>
      </p:sp>
      <p:sp>
        <p:nvSpPr>
          <p:cNvPr id="43" name="Text 10"/>
          <p:cNvSpPr/>
          <p:nvPr/>
        </p:nvSpPr>
        <p:spPr>
          <a:xfrm>
            <a:off x="1181100" y="5991225"/>
            <a:ext cx="14741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Self-driving cars</a:t>
            </a:r>
            <a:endParaRPr lang="en-US" sz="1200" dirty="0"/>
          </a:p>
        </p:txBody>
      </p:sp>
      <p:sp>
        <p:nvSpPr>
          <p:cNvPr id="44" name="Text 11"/>
          <p:cNvSpPr/>
          <p:nvPr/>
        </p:nvSpPr>
        <p:spPr>
          <a:xfrm>
            <a:off x="6858000" y="2857500"/>
            <a:ext cx="114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Agent</a:t>
            </a:r>
            <a:endParaRPr lang="en-US" sz="1200" dirty="0"/>
          </a:p>
        </p:txBody>
      </p:sp>
      <p:sp>
        <p:nvSpPr>
          <p:cNvPr id="45" name="Text 12"/>
          <p:cNvSpPr/>
          <p:nvPr/>
        </p:nvSpPr>
        <p:spPr>
          <a:xfrm>
            <a:off x="6743700" y="3086100"/>
            <a:ext cx="1371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Makes decisions</a:t>
            </a:r>
            <a:endParaRPr lang="en-US" sz="1050" dirty="0"/>
          </a:p>
        </p:txBody>
      </p:sp>
      <p:sp>
        <p:nvSpPr>
          <p:cNvPr id="46" name="Text 13"/>
          <p:cNvSpPr/>
          <p:nvPr/>
        </p:nvSpPr>
        <p:spPr>
          <a:xfrm>
            <a:off x="9029700" y="2857500"/>
            <a:ext cx="137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Environment</a:t>
            </a:r>
            <a:endParaRPr lang="en-US" sz="1200" dirty="0"/>
          </a:p>
        </p:txBody>
      </p:sp>
      <p:sp>
        <p:nvSpPr>
          <p:cNvPr id="47" name="Text 14"/>
          <p:cNvSpPr/>
          <p:nvPr/>
        </p:nvSpPr>
        <p:spPr>
          <a:xfrm>
            <a:off x="9144000" y="3086100"/>
            <a:ext cx="1143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Provides feedback</a:t>
            </a:r>
            <a:endParaRPr lang="en-US" sz="1050" dirty="0"/>
          </a:p>
        </p:txBody>
      </p:sp>
      <p:sp>
        <p:nvSpPr>
          <p:cNvPr id="48" name="Text 15"/>
          <p:cNvSpPr/>
          <p:nvPr/>
        </p:nvSpPr>
        <p:spPr>
          <a:xfrm>
            <a:off x="6286500" y="5181600"/>
            <a:ext cx="5334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RL Process:</a:t>
            </a:r>
            <a:endParaRPr lang="en-US" sz="1500" dirty="0"/>
          </a:p>
        </p:txBody>
      </p:sp>
      <p:sp>
        <p:nvSpPr>
          <p:cNvPr id="49" name="Text 16"/>
          <p:cNvSpPr/>
          <p:nvPr/>
        </p:nvSpPr>
        <p:spPr>
          <a:xfrm>
            <a:off x="6286500" y="6096000"/>
            <a:ext cx="1333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Observe</a:t>
            </a:r>
            <a:endParaRPr lang="en-US" sz="1050" dirty="0"/>
          </a:p>
        </p:txBody>
      </p:sp>
      <p:sp>
        <p:nvSpPr>
          <p:cNvPr id="50" name="Text 17"/>
          <p:cNvSpPr/>
          <p:nvPr/>
        </p:nvSpPr>
        <p:spPr>
          <a:xfrm>
            <a:off x="7620000" y="6096000"/>
            <a:ext cx="1333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Decide</a:t>
            </a:r>
            <a:endParaRPr lang="en-US" sz="1050" dirty="0"/>
          </a:p>
        </p:txBody>
      </p:sp>
      <p:sp>
        <p:nvSpPr>
          <p:cNvPr id="51" name="Text 18"/>
          <p:cNvSpPr/>
          <p:nvPr/>
        </p:nvSpPr>
        <p:spPr>
          <a:xfrm>
            <a:off x="8953500" y="6096000"/>
            <a:ext cx="1333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Act</a:t>
            </a:r>
            <a:endParaRPr lang="en-US" sz="1050" dirty="0"/>
          </a:p>
        </p:txBody>
      </p:sp>
      <p:sp>
        <p:nvSpPr>
          <p:cNvPr id="52" name="Text 19"/>
          <p:cNvSpPr/>
          <p:nvPr/>
        </p:nvSpPr>
        <p:spPr>
          <a:xfrm>
            <a:off x="10287000" y="6096000"/>
            <a:ext cx="1333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Evaluate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2414588"/>
            <a:ext cx="2133600" cy="1219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575" y="2557463"/>
            <a:ext cx="388441" cy="4762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071" y="2662238"/>
            <a:ext cx="171450" cy="266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225" y="2414588"/>
            <a:ext cx="2133600" cy="1219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9525" y="2557463"/>
            <a:ext cx="326380" cy="4762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3578" y="2662238"/>
            <a:ext cx="238125" cy="266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3175" y="2414588"/>
            <a:ext cx="2133600" cy="12192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7475" y="2557463"/>
            <a:ext cx="317004" cy="4762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0727" y="2662238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01125" y="2414588"/>
            <a:ext cx="2133600" cy="12192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15425" y="2557463"/>
            <a:ext cx="412552" cy="4762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26451" y="2662238"/>
            <a:ext cx="190500" cy="2667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43150" y="3786188"/>
            <a:ext cx="2133600" cy="14859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57450" y="3929063"/>
            <a:ext cx="376833" cy="4762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26804" y="4033837"/>
            <a:ext cx="238125" cy="2667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19350" y="3786188"/>
            <a:ext cx="2133600" cy="14859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33650" y="3929063"/>
            <a:ext cx="396776" cy="47625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12975" y="4033837"/>
            <a:ext cx="238125" cy="2667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67300" y="3786188"/>
            <a:ext cx="2133600" cy="14859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81600" y="3929063"/>
            <a:ext cx="357188" cy="47625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64944" y="4033837"/>
            <a:ext cx="190500" cy="2667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15250" y="3786188"/>
            <a:ext cx="2133600" cy="14859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29550" y="4062412"/>
            <a:ext cx="195560" cy="47625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832080" y="4167188"/>
            <a:ext cx="190500" cy="2667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24050" y="5424488"/>
            <a:ext cx="2133600" cy="18669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038350" y="5567363"/>
            <a:ext cx="451396" cy="47625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168723" y="5672138"/>
            <a:ext cx="190500" cy="2667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572000" y="5424488"/>
            <a:ext cx="2133600" cy="18669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686300" y="5567363"/>
            <a:ext cx="250180" cy="47625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716066" y="5672138"/>
            <a:ext cx="190500" cy="2667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219950" y="5424488"/>
            <a:ext cx="3048000" cy="186690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372350" y="5957888"/>
            <a:ext cx="133350" cy="13335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372350" y="6376988"/>
            <a:ext cx="133350" cy="133350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72350" y="6796088"/>
            <a:ext cx="133350" cy="133350"/>
          </a:xfrm>
          <a:prstGeom prst="rect">
            <a:avLst/>
          </a:prstGeom>
        </p:spPr>
      </p:pic>
      <p:sp>
        <p:nvSpPr>
          <p:cNvPr id="38" name="Text 0"/>
          <p:cNvSpPr/>
          <p:nvPr/>
        </p:nvSpPr>
        <p:spPr>
          <a:xfrm>
            <a:off x="2575471" y="285750"/>
            <a:ext cx="844909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Machine Learning Pipeline Overview</a:t>
            </a:r>
            <a:endParaRPr lang="en-US" sz="2700" dirty="0"/>
          </a:p>
        </p:txBody>
      </p:sp>
      <p:sp>
        <p:nvSpPr>
          <p:cNvPr id="39" name="Text 1"/>
          <p:cNvSpPr/>
          <p:nvPr/>
        </p:nvSpPr>
        <p:spPr>
          <a:xfrm>
            <a:off x="304800" y="1257300"/>
            <a:ext cx="11582400" cy="928688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Machine Learning Pipeline represents the structured workflow that takes data from its raw state and transforms it into a trained and deployed model ready for real-world use. Each stage plays a crucial role in ensuring the model is accurate, reliable, and efficient.</a:t>
            </a:r>
            <a:endParaRPr lang="en-US" sz="1500" dirty="0"/>
          </a:p>
        </p:txBody>
      </p:sp>
      <p:sp>
        <p:nvSpPr>
          <p:cNvPr id="40" name="Text 2"/>
          <p:cNvSpPr/>
          <p:nvPr/>
        </p:nvSpPr>
        <p:spPr>
          <a:xfrm>
            <a:off x="1674316" y="2528888"/>
            <a:ext cx="140225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Data Collection</a:t>
            </a:r>
            <a:endParaRPr lang="en-US" sz="1350" dirty="0"/>
          </a:p>
        </p:txBody>
      </p:sp>
      <p:sp>
        <p:nvSpPr>
          <p:cNvPr id="41" name="Text 3"/>
          <p:cNvSpPr/>
          <p:nvPr/>
        </p:nvSpPr>
        <p:spPr>
          <a:xfrm>
            <a:off x="1171575" y="3138488"/>
            <a:ext cx="1905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Gather relevant data from multiple sources</a:t>
            </a:r>
            <a:endParaRPr lang="en-US" sz="1050" dirty="0"/>
          </a:p>
        </p:txBody>
      </p:sp>
      <p:sp>
        <p:nvSpPr>
          <p:cNvPr id="42" name="Text 4"/>
          <p:cNvSpPr/>
          <p:nvPr/>
        </p:nvSpPr>
        <p:spPr>
          <a:xfrm>
            <a:off x="4260205" y="2528888"/>
            <a:ext cx="146432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2. Data Preprocessing</a:t>
            </a:r>
            <a:endParaRPr lang="en-US" sz="1350" dirty="0"/>
          </a:p>
        </p:txBody>
      </p:sp>
      <p:sp>
        <p:nvSpPr>
          <p:cNvPr id="43" name="Text 5"/>
          <p:cNvSpPr/>
          <p:nvPr/>
        </p:nvSpPr>
        <p:spPr>
          <a:xfrm>
            <a:off x="3819525" y="3138488"/>
            <a:ext cx="1905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Clean and prepare data for analysis</a:t>
            </a:r>
            <a:endParaRPr lang="en-US" sz="1050" dirty="0"/>
          </a:p>
        </p:txBody>
      </p:sp>
      <p:sp>
        <p:nvSpPr>
          <p:cNvPr id="44" name="Text 6"/>
          <p:cNvSpPr/>
          <p:nvPr/>
        </p:nvSpPr>
        <p:spPr>
          <a:xfrm>
            <a:off x="6898779" y="2528888"/>
            <a:ext cx="147369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3. Feature Engineering</a:t>
            </a:r>
            <a:endParaRPr lang="en-US" sz="1350" dirty="0"/>
          </a:p>
        </p:txBody>
      </p:sp>
      <p:sp>
        <p:nvSpPr>
          <p:cNvPr id="45" name="Text 7"/>
          <p:cNvSpPr/>
          <p:nvPr/>
        </p:nvSpPr>
        <p:spPr>
          <a:xfrm>
            <a:off x="6467475" y="3138488"/>
            <a:ext cx="1905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and select relevant features</a:t>
            </a:r>
            <a:endParaRPr lang="en-US" sz="1050" dirty="0"/>
          </a:p>
        </p:txBody>
      </p:sp>
      <p:sp>
        <p:nvSpPr>
          <p:cNvPr id="46" name="Text 8"/>
          <p:cNvSpPr/>
          <p:nvPr/>
        </p:nvSpPr>
        <p:spPr>
          <a:xfrm>
            <a:off x="9642277" y="2528888"/>
            <a:ext cx="1378148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4. Data Splitting</a:t>
            </a:r>
            <a:endParaRPr lang="en-US" sz="1350" dirty="0"/>
          </a:p>
        </p:txBody>
      </p:sp>
      <p:sp>
        <p:nvSpPr>
          <p:cNvPr id="47" name="Text 9"/>
          <p:cNvSpPr/>
          <p:nvPr/>
        </p:nvSpPr>
        <p:spPr>
          <a:xfrm>
            <a:off x="9115425" y="3138488"/>
            <a:ext cx="1905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Divide dataset for training, validation, and testing</a:t>
            </a:r>
            <a:endParaRPr lang="en-US" sz="1050" dirty="0"/>
          </a:p>
        </p:txBody>
      </p:sp>
      <p:sp>
        <p:nvSpPr>
          <p:cNvPr id="48" name="Text 10"/>
          <p:cNvSpPr/>
          <p:nvPr/>
        </p:nvSpPr>
        <p:spPr>
          <a:xfrm>
            <a:off x="2948583" y="3900488"/>
            <a:ext cx="1413867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5. Model Selection</a:t>
            </a:r>
            <a:endParaRPr lang="en-US" sz="1350" dirty="0"/>
          </a:p>
        </p:txBody>
      </p:sp>
      <p:sp>
        <p:nvSpPr>
          <p:cNvPr id="49" name="Text 11"/>
          <p:cNvSpPr/>
          <p:nvPr/>
        </p:nvSpPr>
        <p:spPr>
          <a:xfrm>
            <a:off x="2457450" y="4510088"/>
            <a:ext cx="1905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Choose algorithm based on problem type</a:t>
            </a:r>
            <a:endParaRPr lang="en-US" sz="1050" dirty="0"/>
          </a:p>
        </p:txBody>
      </p:sp>
      <p:sp>
        <p:nvSpPr>
          <p:cNvPr id="50" name="Text 12"/>
          <p:cNvSpPr/>
          <p:nvPr/>
        </p:nvSpPr>
        <p:spPr>
          <a:xfrm>
            <a:off x="3044726" y="3900488"/>
            <a:ext cx="1393924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6. Model Training</a:t>
            </a:r>
            <a:endParaRPr lang="en-US" sz="1350" dirty="0"/>
          </a:p>
        </p:txBody>
      </p:sp>
      <p:sp>
        <p:nvSpPr>
          <p:cNvPr id="51" name="Text 13"/>
          <p:cNvSpPr/>
          <p:nvPr/>
        </p:nvSpPr>
        <p:spPr>
          <a:xfrm>
            <a:off x="2533650" y="4510088"/>
            <a:ext cx="1905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learns from training data</a:t>
            </a:r>
            <a:endParaRPr lang="en-US" sz="1050" dirty="0"/>
          </a:p>
        </p:txBody>
      </p:sp>
      <p:sp>
        <p:nvSpPr>
          <p:cNvPr id="52" name="Text 14"/>
          <p:cNvSpPr/>
          <p:nvPr/>
        </p:nvSpPr>
        <p:spPr>
          <a:xfrm>
            <a:off x="5653088" y="3900488"/>
            <a:ext cx="143351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7. Model Evaluation</a:t>
            </a:r>
            <a:endParaRPr lang="en-US" sz="1350" dirty="0"/>
          </a:p>
        </p:txBody>
      </p:sp>
      <p:sp>
        <p:nvSpPr>
          <p:cNvPr id="53" name="Text 15"/>
          <p:cNvSpPr/>
          <p:nvPr/>
        </p:nvSpPr>
        <p:spPr>
          <a:xfrm>
            <a:off x="5181600" y="4510088"/>
            <a:ext cx="1905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Evaluate performance on test data</a:t>
            </a:r>
            <a:endParaRPr lang="en-US" sz="1050" dirty="0"/>
          </a:p>
        </p:txBody>
      </p:sp>
      <p:sp>
        <p:nvSpPr>
          <p:cNvPr id="54" name="Text 16"/>
          <p:cNvSpPr/>
          <p:nvPr/>
        </p:nvSpPr>
        <p:spPr>
          <a:xfrm>
            <a:off x="8139410" y="3900488"/>
            <a:ext cx="159514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8. Hyperparameter Tuning</a:t>
            </a:r>
            <a:endParaRPr lang="en-US" sz="1350" dirty="0"/>
          </a:p>
        </p:txBody>
      </p:sp>
      <p:sp>
        <p:nvSpPr>
          <p:cNvPr id="55" name="Text 17"/>
          <p:cNvSpPr/>
          <p:nvPr/>
        </p:nvSpPr>
        <p:spPr>
          <a:xfrm>
            <a:off x="7829550" y="4776788"/>
            <a:ext cx="1905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Optimize model performance</a:t>
            </a:r>
            <a:endParaRPr lang="en-US" sz="1050" dirty="0"/>
          </a:p>
        </p:txBody>
      </p:sp>
      <p:sp>
        <p:nvSpPr>
          <p:cNvPr id="56" name="Text 18"/>
          <p:cNvSpPr/>
          <p:nvPr/>
        </p:nvSpPr>
        <p:spPr>
          <a:xfrm>
            <a:off x="2604046" y="5538788"/>
            <a:ext cx="1339304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9333E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9. Deployment</a:t>
            </a:r>
            <a:endParaRPr lang="en-US" sz="1350" dirty="0"/>
          </a:p>
        </p:txBody>
      </p:sp>
      <p:sp>
        <p:nvSpPr>
          <p:cNvPr id="57" name="Text 19"/>
          <p:cNvSpPr/>
          <p:nvPr/>
        </p:nvSpPr>
        <p:spPr>
          <a:xfrm>
            <a:off x="2038350" y="6148388"/>
            <a:ext cx="1905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Deploy model into production environment</a:t>
            </a:r>
            <a:endParaRPr lang="en-US" sz="1050" dirty="0"/>
          </a:p>
        </p:txBody>
      </p:sp>
      <p:sp>
        <p:nvSpPr>
          <p:cNvPr id="58" name="Text 20"/>
          <p:cNvSpPr/>
          <p:nvPr/>
        </p:nvSpPr>
        <p:spPr>
          <a:xfrm>
            <a:off x="5050780" y="5538788"/>
            <a:ext cx="154052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9333E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10. Monitoring &amp; Maintenance</a:t>
            </a:r>
            <a:endParaRPr lang="en-US" sz="1350" dirty="0"/>
          </a:p>
        </p:txBody>
      </p:sp>
      <p:sp>
        <p:nvSpPr>
          <p:cNvPr id="59" name="Text 21"/>
          <p:cNvSpPr/>
          <p:nvPr/>
        </p:nvSpPr>
        <p:spPr>
          <a:xfrm>
            <a:off x="4686300" y="6148388"/>
            <a:ext cx="1905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Monitor performance and update as needed</a:t>
            </a:r>
            <a:endParaRPr lang="en-US" sz="1050" dirty="0"/>
          </a:p>
        </p:txBody>
      </p:sp>
      <p:sp>
        <p:nvSpPr>
          <p:cNvPr id="60" name="Text 22"/>
          <p:cNvSpPr/>
          <p:nvPr/>
        </p:nvSpPr>
        <p:spPr>
          <a:xfrm>
            <a:off x="7372350" y="5576888"/>
            <a:ext cx="32918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Why It Matters</a:t>
            </a:r>
            <a:endParaRPr lang="en-US" sz="1350" dirty="0"/>
          </a:p>
        </p:txBody>
      </p:sp>
      <p:sp>
        <p:nvSpPr>
          <p:cNvPr id="61" name="Text 23"/>
          <p:cNvSpPr/>
          <p:nvPr/>
        </p:nvSpPr>
        <p:spPr>
          <a:xfrm>
            <a:off x="7581900" y="5919788"/>
            <a:ext cx="2533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Ensures systematic approach to ML projects</a:t>
            </a:r>
            <a:endParaRPr lang="en-US" sz="1050" dirty="0"/>
          </a:p>
        </p:txBody>
      </p:sp>
      <p:sp>
        <p:nvSpPr>
          <p:cNvPr id="62" name="Text 24"/>
          <p:cNvSpPr/>
          <p:nvPr/>
        </p:nvSpPr>
        <p:spPr>
          <a:xfrm>
            <a:off x="7581900" y="6338888"/>
            <a:ext cx="2533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Improves model accuracy and reliability</a:t>
            </a:r>
            <a:endParaRPr lang="en-US" sz="1050" dirty="0"/>
          </a:p>
        </p:txBody>
      </p:sp>
      <p:sp>
        <p:nvSpPr>
          <p:cNvPr id="63" name="Text 25"/>
          <p:cNvSpPr/>
          <p:nvPr/>
        </p:nvSpPr>
        <p:spPr>
          <a:xfrm>
            <a:off x="7581900" y="6757988"/>
            <a:ext cx="2533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Facilitates reproducibility and scalability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1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09600"/>
            <a:ext cx="5715000" cy="44005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09600"/>
            <a:ext cx="5715000" cy="609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800100"/>
            <a:ext cx="200025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2019300"/>
            <a:ext cx="476250" cy="4762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025" y="218122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300" y="2019300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4225" y="2181225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100" y="264795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025" y="2809875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2300" y="2647950"/>
            <a:ext cx="476250" cy="4762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3275" y="2809875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100" y="3352800"/>
            <a:ext cx="5334000" cy="1066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0" y="609600"/>
            <a:ext cx="5715000" cy="44005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609600"/>
            <a:ext cx="5715000" cy="609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800100"/>
            <a:ext cx="285750" cy="2286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900" y="2057400"/>
            <a:ext cx="17145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8900" y="24003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38900" y="27432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38900" y="30861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38900" y="3429000"/>
            <a:ext cx="1905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38900" y="3810000"/>
            <a:ext cx="5334000" cy="10668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8125" y="5105400"/>
            <a:ext cx="11734800" cy="158115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152900" y="5600700"/>
            <a:ext cx="476250" cy="47625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33875" y="5762625"/>
            <a:ext cx="114300" cy="1524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629150" y="5829300"/>
            <a:ext cx="381000" cy="1905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010150" y="5600700"/>
            <a:ext cx="476250" cy="47625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153025" y="5762625"/>
            <a:ext cx="190500" cy="1524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86400" y="5829300"/>
            <a:ext cx="381000" cy="1905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867400" y="5600700"/>
            <a:ext cx="476250" cy="47625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029325" y="5762625"/>
            <a:ext cx="152400" cy="1524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343650" y="5829300"/>
            <a:ext cx="381000" cy="1905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24650" y="5600700"/>
            <a:ext cx="476250" cy="47625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886575" y="5762625"/>
            <a:ext cx="152400" cy="152400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200900" y="5829300"/>
            <a:ext cx="381000" cy="19050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581900" y="5600700"/>
            <a:ext cx="476250" cy="476250"/>
          </a:xfrm>
          <a:prstGeom prst="rect">
            <a:avLst/>
          </a:prstGeom>
        </p:spPr>
      </p:pic>
      <p:pic>
        <p:nvPicPr>
          <p:cNvPr id="39" name="Image 37" descr="preencoded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734300" y="5762625"/>
            <a:ext cx="171450" cy="152400"/>
          </a:xfrm>
          <a:prstGeom prst="rect">
            <a:avLst/>
          </a:prstGeom>
        </p:spPr>
      </p:pic>
      <p:sp>
        <p:nvSpPr>
          <p:cNvPr id="40" name="Text 0"/>
          <p:cNvSpPr/>
          <p:nvPr/>
        </p:nvSpPr>
        <p:spPr>
          <a:xfrm>
            <a:off x="2974925" y="0"/>
            <a:ext cx="749057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Collection &amp; Preprocessing</a:t>
            </a:r>
            <a:endParaRPr lang="en-US" sz="2700" dirty="0"/>
          </a:p>
        </p:txBody>
      </p:sp>
      <p:sp>
        <p:nvSpPr>
          <p:cNvPr id="41" name="Text 1"/>
          <p:cNvSpPr/>
          <p:nvPr/>
        </p:nvSpPr>
        <p:spPr>
          <a:xfrm>
            <a:off x="695325" y="762000"/>
            <a:ext cx="541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Collection</a:t>
            </a:r>
            <a:endParaRPr lang="en-US" sz="1800" dirty="0"/>
          </a:p>
        </p:txBody>
      </p:sp>
      <p:sp>
        <p:nvSpPr>
          <p:cNvPr id="42" name="Text 2"/>
          <p:cNvSpPr/>
          <p:nvPr/>
        </p:nvSpPr>
        <p:spPr>
          <a:xfrm>
            <a:off x="419100" y="1409700"/>
            <a:ext cx="5334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This is the first and most important step. Collect relevant, high-quality data from multiple sources:</a:t>
            </a:r>
            <a:endParaRPr lang="en-US" sz="1200" dirty="0"/>
          </a:p>
        </p:txBody>
      </p:sp>
      <p:sp>
        <p:nvSpPr>
          <p:cNvPr id="43" name="Text 3"/>
          <p:cNvSpPr/>
          <p:nvPr/>
        </p:nvSpPr>
        <p:spPr>
          <a:xfrm>
            <a:off x="1009650" y="2019300"/>
            <a:ext cx="108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Databases</a:t>
            </a:r>
            <a:endParaRPr lang="en-US" sz="1200" dirty="0"/>
          </a:p>
        </p:txBody>
      </p:sp>
      <p:sp>
        <p:nvSpPr>
          <p:cNvPr id="44" name="Text 4"/>
          <p:cNvSpPr/>
          <p:nvPr/>
        </p:nvSpPr>
        <p:spPr>
          <a:xfrm>
            <a:off x="1009650" y="2247900"/>
            <a:ext cx="1082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SQL, NoSQL</a:t>
            </a:r>
            <a:endParaRPr lang="en-US" sz="1050" dirty="0"/>
          </a:p>
        </p:txBody>
      </p:sp>
      <p:sp>
        <p:nvSpPr>
          <p:cNvPr id="45" name="Text 5"/>
          <p:cNvSpPr/>
          <p:nvPr/>
        </p:nvSpPr>
        <p:spPr>
          <a:xfrm>
            <a:off x="3752850" y="2019300"/>
            <a:ext cx="12047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Sensors/IoT</a:t>
            </a:r>
            <a:endParaRPr lang="en-US" sz="1200" dirty="0"/>
          </a:p>
        </p:txBody>
      </p:sp>
      <p:sp>
        <p:nvSpPr>
          <p:cNvPr id="46" name="Text 6"/>
          <p:cNvSpPr/>
          <p:nvPr/>
        </p:nvSpPr>
        <p:spPr>
          <a:xfrm>
            <a:off x="3752850" y="2247900"/>
            <a:ext cx="120479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Real-time data</a:t>
            </a:r>
            <a:endParaRPr lang="en-US" sz="1050" dirty="0"/>
          </a:p>
        </p:txBody>
      </p:sp>
      <p:sp>
        <p:nvSpPr>
          <p:cNvPr id="47" name="Text 7"/>
          <p:cNvSpPr/>
          <p:nvPr/>
        </p:nvSpPr>
        <p:spPr>
          <a:xfrm>
            <a:off x="1009650" y="2647950"/>
            <a:ext cx="95071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</a:t>
            </a:r>
            <a:endParaRPr lang="en-US" sz="1200" dirty="0"/>
          </a:p>
        </p:txBody>
      </p:sp>
      <p:sp>
        <p:nvSpPr>
          <p:cNvPr id="48" name="Text 8"/>
          <p:cNvSpPr/>
          <p:nvPr/>
        </p:nvSpPr>
        <p:spPr>
          <a:xfrm>
            <a:off x="1009650" y="2876550"/>
            <a:ext cx="114085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Scraping, APIs</a:t>
            </a:r>
            <a:endParaRPr lang="en-US" sz="1050" dirty="0"/>
          </a:p>
        </p:txBody>
      </p:sp>
      <p:sp>
        <p:nvSpPr>
          <p:cNvPr id="49" name="Text 9"/>
          <p:cNvSpPr/>
          <p:nvPr/>
        </p:nvSpPr>
        <p:spPr>
          <a:xfrm>
            <a:off x="3752850" y="2647950"/>
            <a:ext cx="106906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Records</a:t>
            </a:r>
            <a:endParaRPr lang="en-US" sz="1200" dirty="0"/>
          </a:p>
        </p:txBody>
      </p:sp>
      <p:sp>
        <p:nvSpPr>
          <p:cNvPr id="50" name="Text 10"/>
          <p:cNvSpPr/>
          <p:nvPr/>
        </p:nvSpPr>
        <p:spPr>
          <a:xfrm>
            <a:off x="3752850" y="2876550"/>
            <a:ext cx="106906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Surveys, logs</a:t>
            </a:r>
            <a:endParaRPr lang="en-US" sz="1050" dirty="0"/>
          </a:p>
        </p:txBody>
      </p:sp>
      <p:sp>
        <p:nvSpPr>
          <p:cNvPr id="51" name="Text 11"/>
          <p:cNvSpPr/>
          <p:nvPr/>
        </p:nvSpPr>
        <p:spPr>
          <a:xfrm>
            <a:off x="571500" y="3505200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Example:</a:t>
            </a:r>
            <a:endParaRPr lang="en-US" sz="1200" dirty="0"/>
          </a:p>
        </p:txBody>
      </p:sp>
      <p:sp>
        <p:nvSpPr>
          <p:cNvPr id="52" name="Text 12"/>
          <p:cNvSpPr/>
          <p:nvPr/>
        </p:nvSpPr>
        <p:spPr>
          <a:xfrm>
            <a:off x="571500" y="3810000"/>
            <a:ext cx="5029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For predicting house prices, collect data about area, rooms, location, and previous sale prices.</a:t>
            </a:r>
            <a:endParaRPr lang="en-US" sz="1200" dirty="0"/>
          </a:p>
        </p:txBody>
      </p:sp>
      <p:sp>
        <p:nvSpPr>
          <p:cNvPr id="53" name="Text 13"/>
          <p:cNvSpPr/>
          <p:nvPr/>
        </p:nvSpPr>
        <p:spPr>
          <a:xfrm>
            <a:off x="6800850" y="762000"/>
            <a:ext cx="541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Preprocessing</a:t>
            </a:r>
            <a:endParaRPr lang="en-US" sz="1800" dirty="0"/>
          </a:p>
        </p:txBody>
      </p:sp>
      <p:sp>
        <p:nvSpPr>
          <p:cNvPr id="54" name="Text 14"/>
          <p:cNvSpPr/>
          <p:nvPr/>
        </p:nvSpPr>
        <p:spPr>
          <a:xfrm>
            <a:off x="6438900" y="1409700"/>
            <a:ext cx="5334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Raw data is often incomplete, inconsistent, or noisy. Preprocessing ensures the dataset is clean and ready for analysis.</a:t>
            </a:r>
            <a:endParaRPr lang="en-US" sz="1200" dirty="0"/>
          </a:p>
        </p:txBody>
      </p:sp>
      <p:sp>
        <p:nvSpPr>
          <p:cNvPr id="55" name="Text 15"/>
          <p:cNvSpPr/>
          <p:nvPr/>
        </p:nvSpPr>
        <p:spPr>
          <a:xfrm>
            <a:off x="6724650" y="2019300"/>
            <a:ext cx="443573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Handle missing values 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(fill, drop, or estimate)</a:t>
            </a:r>
            <a:endParaRPr lang="en-US" sz="1200" dirty="0"/>
          </a:p>
        </p:txBody>
      </p:sp>
      <p:sp>
        <p:nvSpPr>
          <p:cNvPr id="56" name="Text 16"/>
          <p:cNvSpPr/>
          <p:nvPr/>
        </p:nvSpPr>
        <p:spPr>
          <a:xfrm>
            <a:off x="6705600" y="2362200"/>
            <a:ext cx="381904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Remove duplicates 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and inconsistencies</a:t>
            </a:r>
            <a:endParaRPr lang="en-US" sz="1200" dirty="0"/>
          </a:p>
        </p:txBody>
      </p:sp>
      <p:sp>
        <p:nvSpPr>
          <p:cNvPr id="57" name="Text 17"/>
          <p:cNvSpPr/>
          <p:nvPr/>
        </p:nvSpPr>
        <p:spPr>
          <a:xfrm>
            <a:off x="6705600" y="2705100"/>
            <a:ext cx="27846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Detect and correct outliers</a:t>
            </a:r>
            <a:endParaRPr lang="en-US" sz="1200" dirty="0"/>
          </a:p>
        </p:txBody>
      </p:sp>
      <p:sp>
        <p:nvSpPr>
          <p:cNvPr id="58" name="Text 18"/>
          <p:cNvSpPr/>
          <p:nvPr/>
        </p:nvSpPr>
        <p:spPr>
          <a:xfrm>
            <a:off x="6705600" y="3048000"/>
            <a:ext cx="50550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Convert categorical data 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 numeric using encoding</a:t>
            </a:r>
            <a:endParaRPr lang="en-US" sz="1200" dirty="0"/>
          </a:p>
        </p:txBody>
      </p:sp>
      <p:sp>
        <p:nvSpPr>
          <p:cNvPr id="59" name="Text 19"/>
          <p:cNvSpPr/>
          <p:nvPr/>
        </p:nvSpPr>
        <p:spPr>
          <a:xfrm>
            <a:off x="6743700" y="3390900"/>
            <a:ext cx="541639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Scale numeric features 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(Normalization, Standardization)</a:t>
            </a:r>
            <a:endParaRPr lang="en-US" sz="1200" dirty="0"/>
          </a:p>
        </p:txBody>
      </p:sp>
      <p:sp>
        <p:nvSpPr>
          <p:cNvPr id="60" name="Text 20"/>
          <p:cNvSpPr/>
          <p:nvPr/>
        </p:nvSpPr>
        <p:spPr>
          <a:xfrm>
            <a:off x="6591300" y="3962400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Example:</a:t>
            </a:r>
            <a:endParaRPr lang="en-US" sz="1200" dirty="0"/>
          </a:p>
        </p:txBody>
      </p:sp>
      <p:sp>
        <p:nvSpPr>
          <p:cNvPr id="61" name="Text 21"/>
          <p:cNvSpPr/>
          <p:nvPr/>
        </p:nvSpPr>
        <p:spPr>
          <a:xfrm>
            <a:off x="6591300" y="4267200"/>
            <a:ext cx="5029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Replace missing "income" values with the median income of the dataset.</a:t>
            </a:r>
            <a:endParaRPr lang="en-US" sz="1200" dirty="0"/>
          </a:p>
        </p:txBody>
      </p:sp>
      <p:sp>
        <p:nvSpPr>
          <p:cNvPr id="62" name="Text 22"/>
          <p:cNvSpPr/>
          <p:nvPr/>
        </p:nvSpPr>
        <p:spPr>
          <a:xfrm>
            <a:off x="390525" y="5257800"/>
            <a:ext cx="11430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Preprocessing Workflow</a:t>
            </a:r>
            <a:endParaRPr lang="en-US" sz="1200" dirty="0"/>
          </a:p>
        </p:txBody>
      </p:sp>
      <p:sp>
        <p:nvSpPr>
          <p:cNvPr id="63" name="Text 23"/>
          <p:cNvSpPr/>
          <p:nvPr/>
        </p:nvSpPr>
        <p:spPr>
          <a:xfrm>
            <a:off x="3728085" y="6248400"/>
            <a:ext cx="10972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Raw Data</a:t>
            </a:r>
            <a:endParaRPr lang="en-US" sz="1050" dirty="0"/>
          </a:p>
        </p:txBody>
      </p:sp>
      <p:sp>
        <p:nvSpPr>
          <p:cNvPr id="64" name="Text 24"/>
          <p:cNvSpPr/>
          <p:nvPr/>
        </p:nvSpPr>
        <p:spPr>
          <a:xfrm>
            <a:off x="4642485" y="6248400"/>
            <a:ext cx="10972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Cleaning</a:t>
            </a:r>
            <a:endParaRPr lang="en-US" sz="1050" dirty="0"/>
          </a:p>
        </p:txBody>
      </p:sp>
      <p:sp>
        <p:nvSpPr>
          <p:cNvPr id="65" name="Text 25"/>
          <p:cNvSpPr/>
          <p:nvPr/>
        </p:nvSpPr>
        <p:spPr>
          <a:xfrm>
            <a:off x="5556885" y="6248400"/>
            <a:ext cx="10972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Transformation</a:t>
            </a:r>
            <a:endParaRPr lang="en-US" sz="1050" dirty="0"/>
          </a:p>
        </p:txBody>
      </p:sp>
      <p:sp>
        <p:nvSpPr>
          <p:cNvPr id="66" name="Text 26"/>
          <p:cNvSpPr/>
          <p:nvPr/>
        </p:nvSpPr>
        <p:spPr>
          <a:xfrm>
            <a:off x="6471285" y="6248400"/>
            <a:ext cx="10972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Validation</a:t>
            </a:r>
            <a:endParaRPr lang="en-US" sz="1050" dirty="0"/>
          </a:p>
        </p:txBody>
      </p:sp>
      <p:sp>
        <p:nvSpPr>
          <p:cNvPr id="67" name="Text 27"/>
          <p:cNvSpPr/>
          <p:nvPr/>
        </p:nvSpPr>
        <p:spPr>
          <a:xfrm>
            <a:off x="7477125" y="6153150"/>
            <a:ext cx="914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Ready for Analysis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2025-11-10T12:42:30Z</dcterms:created>
  <dcterms:modified xsi:type="dcterms:W3CDTF">2025-11-10T12:42:30Z</dcterms:modified>
</cp:coreProperties>
</file>